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74" r:id="rId2"/>
    <p:sldId id="275" r:id="rId3"/>
    <p:sldId id="276" r:id="rId4"/>
    <p:sldId id="277" r:id="rId5"/>
    <p:sldId id="278" r:id="rId6"/>
    <p:sldId id="279" r:id="rId7"/>
    <p:sldId id="283" r:id="rId8"/>
    <p:sldId id="266" r:id="rId9"/>
    <p:sldId id="257" r:id="rId10"/>
    <p:sldId id="258" r:id="rId11"/>
    <p:sldId id="259" r:id="rId12"/>
    <p:sldId id="260" r:id="rId13"/>
    <p:sldId id="261" r:id="rId14"/>
    <p:sldId id="273" r:id="rId15"/>
    <p:sldId id="262" r:id="rId16"/>
    <p:sldId id="263" r:id="rId17"/>
    <p:sldId id="284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968"/>
    <a:srgbClr val="BFBFBF"/>
    <a:srgbClr val="0066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0"/>
    <c:view3D>
      <c:rotX val="15"/>
      <c:rotY val="9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038945012717702E-2"/>
          <c:y val="5.6070425935579822E-2"/>
          <c:w val="0.90496105498728296"/>
          <c:h val="0.587833723603360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cat>
            <c:strRef>
              <c:f>Hoja1!$A$2:$A$7</c:f>
              <c:strCache>
                <c:ptCount val="6"/>
                <c:pt idx="0">
                  <c:v>General</c:v>
                </c:pt>
                <c:pt idx="1">
                  <c:v>Contenerizada *</c:v>
                </c:pt>
                <c:pt idx="2">
                  <c:v>Agricola</c:v>
                </c:pt>
                <c:pt idx="3">
                  <c:v>Mineral</c:v>
                </c:pt>
                <c:pt idx="4">
                  <c:v>Fluidos</c:v>
                </c:pt>
                <c:pt idx="5">
                  <c:v>Hidrocarburos</c:v>
                </c:pt>
              </c:strCache>
            </c:strRef>
          </c:cat>
          <c:val>
            <c:numRef>
              <c:f>Hoja1!$B$2:$B$7</c:f>
              <c:numCache>
                <c:formatCode>#,##0</c:formatCode>
                <c:ptCount val="6"/>
                <c:pt idx="0">
                  <c:v>86.287999999999997</c:v>
                </c:pt>
                <c:pt idx="1">
                  <c:v>370.25900000000001</c:v>
                </c:pt>
                <c:pt idx="2">
                  <c:v>1419.3520000000001</c:v>
                </c:pt>
                <c:pt idx="3">
                  <c:v>103.446</c:v>
                </c:pt>
                <c:pt idx="4">
                  <c:v>16.663</c:v>
                </c:pt>
                <c:pt idx="5">
                  <c:v>1831.559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C7C265"/>
            </a:solidFill>
          </c:spPr>
          <c:invertIfNegative val="0"/>
          <c:cat>
            <c:strRef>
              <c:f>Hoja1!$A$2:$A$7</c:f>
              <c:strCache>
                <c:ptCount val="6"/>
                <c:pt idx="0">
                  <c:v>General</c:v>
                </c:pt>
                <c:pt idx="1">
                  <c:v>Contenerizada *</c:v>
                </c:pt>
                <c:pt idx="2">
                  <c:v>Agricola</c:v>
                </c:pt>
                <c:pt idx="3">
                  <c:v>Mineral</c:v>
                </c:pt>
                <c:pt idx="4">
                  <c:v>Fluidos</c:v>
                </c:pt>
                <c:pt idx="5">
                  <c:v>Hidrocarburos</c:v>
                </c:pt>
              </c:strCache>
            </c:strRef>
          </c:cat>
          <c:val>
            <c:numRef>
              <c:f>Hoja1!$C$2:$C$7</c:f>
              <c:numCache>
                <c:formatCode>#,##0</c:formatCode>
                <c:ptCount val="6"/>
                <c:pt idx="0">
                  <c:v>63.180999999999997</c:v>
                </c:pt>
                <c:pt idx="1">
                  <c:v>362.13400000000001</c:v>
                </c:pt>
                <c:pt idx="2">
                  <c:v>1764.316</c:v>
                </c:pt>
                <c:pt idx="3">
                  <c:v>77.953000000000003</c:v>
                </c:pt>
                <c:pt idx="4">
                  <c:v>76.242000000000004</c:v>
                </c:pt>
                <c:pt idx="5">
                  <c:v>2084.3939999999998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POA 2016</c:v>
                </c:pt>
              </c:strCache>
            </c:strRef>
          </c:tx>
          <c:spPr>
            <a:solidFill>
              <a:srgbClr val="BF604D"/>
            </a:solidFill>
          </c:spPr>
          <c:invertIfNegative val="0"/>
          <c:cat>
            <c:strRef>
              <c:f>Hoja1!$A$2:$A$7</c:f>
              <c:strCache>
                <c:ptCount val="6"/>
                <c:pt idx="0">
                  <c:v>General</c:v>
                </c:pt>
                <c:pt idx="1">
                  <c:v>Contenerizada *</c:v>
                </c:pt>
                <c:pt idx="2">
                  <c:v>Agricola</c:v>
                </c:pt>
                <c:pt idx="3">
                  <c:v>Mineral</c:v>
                </c:pt>
                <c:pt idx="4">
                  <c:v>Fluidos</c:v>
                </c:pt>
                <c:pt idx="5">
                  <c:v>Hidrocarburos</c:v>
                </c:pt>
              </c:strCache>
            </c:strRef>
          </c:cat>
          <c:val>
            <c:numRef>
              <c:f>Hoja1!$D$2:$D$7</c:f>
              <c:numCache>
                <c:formatCode>#,##0</c:formatCode>
                <c:ptCount val="6"/>
                <c:pt idx="0">
                  <c:v>55.216000000000001</c:v>
                </c:pt>
                <c:pt idx="1">
                  <c:v>399.54500000000002</c:v>
                </c:pt>
                <c:pt idx="2">
                  <c:v>1382.154</c:v>
                </c:pt>
                <c:pt idx="3">
                  <c:v>107.33799999999999</c:v>
                </c:pt>
                <c:pt idx="4">
                  <c:v>17.867000000000001</c:v>
                </c:pt>
                <c:pt idx="5">
                  <c:v>1765.325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87081408"/>
        <c:axId val="287082192"/>
        <c:axId val="0"/>
      </c:bar3DChart>
      <c:catAx>
        <c:axId val="287081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es-MX"/>
          </a:p>
        </c:txPr>
        <c:crossAx val="287082192"/>
        <c:crosses val="autoZero"/>
        <c:auto val="1"/>
        <c:lblAlgn val="ctr"/>
        <c:lblOffset val="100"/>
        <c:noMultiLvlLbl val="0"/>
      </c:catAx>
      <c:valAx>
        <c:axId val="28708219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es-MX"/>
          </a:p>
        </c:txPr>
        <c:crossAx val="287081408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s-MX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666253523865056E-2"/>
          <c:y val="1.8028834837560518E-2"/>
          <c:w val="0.77874732672304847"/>
          <c:h val="0.617187481559078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2015</c:v>
                </c:pt>
              </c:strCache>
            </c:strRef>
          </c:tx>
          <c:spPr>
            <a:ln>
              <a:solidFill>
                <a:prstClr val="white"/>
              </a:solidFill>
            </a:ln>
          </c:spPr>
          <c:invertIfNegative val="0"/>
          <c:dLbls>
            <c:dLbl>
              <c:idx val="0"/>
              <c:layout>
                <c:manualLayout>
                  <c:x val="4.6296296296296294E-3"/>
                  <c:y val="-2.13875627751261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4973145717896374E-3"/>
                  <c:y val="3.70587141174282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219135802469132E-2"/>
                      <c:h val="6.3275590551181107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3.7529163021289007E-3"/>
                  <c:y val="6.6761733523467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4054451466177024E-3"/>
                  <c:y val="2.04026294630163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0864304922149492E-3"/>
                  <c:y val="3.86110735510583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7.7597939146495582E-4"/>
                  <c:y val="1.0882509765019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8.5109847380188588E-3"/>
                  <c:y val="6.8532457064913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Carga Gral.</c:v>
                </c:pt>
                <c:pt idx="1">
                  <c:v>Carga Cont.</c:v>
                </c:pt>
                <c:pt idx="2">
                  <c:v>Granel Agricola</c:v>
                </c:pt>
                <c:pt idx="3">
                  <c:v>Granel Mineral</c:v>
                </c:pt>
                <c:pt idx="4">
                  <c:v>Fluidos</c:v>
                </c:pt>
                <c:pt idx="5">
                  <c:v>Hidrocarburos</c:v>
                </c:pt>
                <c:pt idx="6">
                  <c:v>Cruceros</c:v>
                </c:pt>
              </c:strCache>
            </c:strRef>
          </c:cat>
          <c:val>
            <c:numRef>
              <c:f>Hoja1!$B$2:$B$8</c:f>
              <c:numCache>
                <c:formatCode>0</c:formatCode>
                <c:ptCount val="7"/>
                <c:pt idx="0" formatCode="General">
                  <c:v>18</c:v>
                </c:pt>
                <c:pt idx="1">
                  <c:v>199</c:v>
                </c:pt>
                <c:pt idx="2" formatCode="General">
                  <c:v>52</c:v>
                </c:pt>
                <c:pt idx="3" formatCode="General">
                  <c:v>7</c:v>
                </c:pt>
                <c:pt idx="4" formatCode="General">
                  <c:v>6</c:v>
                </c:pt>
                <c:pt idx="5" formatCode="General">
                  <c:v>102</c:v>
                </c:pt>
                <c:pt idx="6" formatCode="General">
                  <c:v>97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2016</c:v>
                </c:pt>
              </c:strCache>
            </c:strRef>
          </c:tx>
          <c:spPr>
            <a:ln>
              <a:solidFill>
                <a:prstClr val="white"/>
              </a:solidFill>
            </a:ln>
          </c:spPr>
          <c:invertIfNegative val="0"/>
          <c:dLbls>
            <c:dLbl>
              <c:idx val="0"/>
              <c:layout>
                <c:manualLayout>
                  <c:x val="3.4358899581996695E-3"/>
                  <c:y val="5.431210862422301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2380188587537387E-3"/>
                  <c:y val="-1.38359476718953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106420725187131E-2"/>
                      <c:h val="6.3275590551181107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3.2428064547487118E-3"/>
                  <c:y val="6.6898133796267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6779388083735907E-3"/>
                  <c:y val="-1.54855675169803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5432098765432098E-3"/>
                  <c:y val="1.2598425196850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8.8857903178769324E-3"/>
                  <c:y val="-3.5441750883501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219135802469132E-2"/>
                      <c:h val="5.0677165354330707E-2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4.8946485855934675E-3"/>
                  <c:y val="1.0323516647033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Carga Gral.</c:v>
                </c:pt>
                <c:pt idx="1">
                  <c:v>Carga Cont.</c:v>
                </c:pt>
                <c:pt idx="2">
                  <c:v>Granel Agricola</c:v>
                </c:pt>
                <c:pt idx="3">
                  <c:v>Granel Mineral</c:v>
                </c:pt>
                <c:pt idx="4">
                  <c:v>Fluidos</c:v>
                </c:pt>
                <c:pt idx="5">
                  <c:v>Hidrocarburos</c:v>
                </c:pt>
                <c:pt idx="6">
                  <c:v>Cruceros</c:v>
                </c:pt>
              </c:strCache>
            </c:strRef>
          </c:cat>
          <c:val>
            <c:numRef>
              <c:f>Hoja1!$C$2:$C$8</c:f>
              <c:numCache>
                <c:formatCode>0</c:formatCode>
                <c:ptCount val="7"/>
                <c:pt idx="0" formatCode="General">
                  <c:v>22</c:v>
                </c:pt>
                <c:pt idx="1">
                  <c:v>208</c:v>
                </c:pt>
                <c:pt idx="2" formatCode="General">
                  <c:v>64</c:v>
                </c:pt>
                <c:pt idx="3" formatCode="General">
                  <c:v>5</c:v>
                </c:pt>
                <c:pt idx="4" formatCode="General">
                  <c:v>16</c:v>
                </c:pt>
                <c:pt idx="5" formatCode="General">
                  <c:v>88</c:v>
                </c:pt>
                <c:pt idx="6" formatCode="General">
                  <c:v>86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POA 2016</c:v>
                </c:pt>
              </c:strCache>
            </c:strRef>
          </c:tx>
          <c:spPr>
            <a:ln>
              <a:solidFill>
                <a:prstClr val="white"/>
              </a:solidFill>
            </a:ln>
          </c:spPr>
          <c:invertIfNegative val="0"/>
          <c:dLbls>
            <c:dLbl>
              <c:idx val="0"/>
              <c:layout>
                <c:manualLayout>
                  <c:x val="6.1728395061728392E-3"/>
                  <c:y val="5.61209253711842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7643870905025762E-2"/>
                  <c:y val="-3.2522785045570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1964858559346745E-3"/>
                  <c:y val="2.65162130324260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3991820015721892E-3"/>
                  <c:y val="3.7035536841051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0864197530865644E-3"/>
                  <c:y val="-7.40735556239909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7.5047389909593505E-3"/>
                  <c:y val="6.93161386322772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8.4163264314182952E-3"/>
                  <c:y val="1.1869799739599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Carga Gral.</c:v>
                </c:pt>
                <c:pt idx="1">
                  <c:v>Carga Cont.</c:v>
                </c:pt>
                <c:pt idx="2">
                  <c:v>Granel Agricola</c:v>
                </c:pt>
                <c:pt idx="3">
                  <c:v>Granel Mineral</c:v>
                </c:pt>
                <c:pt idx="4">
                  <c:v>Fluidos</c:v>
                </c:pt>
                <c:pt idx="5">
                  <c:v>Hidrocarburos</c:v>
                </c:pt>
                <c:pt idx="6">
                  <c:v>Cruceros</c:v>
                </c:pt>
              </c:strCache>
            </c:strRef>
          </c:cat>
          <c:val>
            <c:numRef>
              <c:f>Hoja1!$D$2:$D$8</c:f>
              <c:numCache>
                <c:formatCode>0</c:formatCode>
                <c:ptCount val="7"/>
                <c:pt idx="0" formatCode="General">
                  <c:v>9</c:v>
                </c:pt>
                <c:pt idx="1">
                  <c:v>205</c:v>
                </c:pt>
                <c:pt idx="2" formatCode="General">
                  <c:v>51</c:v>
                </c:pt>
                <c:pt idx="3" formatCode="General">
                  <c:v>7</c:v>
                </c:pt>
                <c:pt idx="4" formatCode="General">
                  <c:v>7</c:v>
                </c:pt>
                <c:pt idx="5" formatCode="General">
                  <c:v>92</c:v>
                </c:pt>
                <c:pt idx="6" formatCode="General">
                  <c:v>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7"/>
        <c:gapDepth val="74"/>
        <c:shape val="cylinder"/>
        <c:axId val="368632768"/>
        <c:axId val="368634728"/>
        <c:axId val="0"/>
      </c:bar3DChart>
      <c:catAx>
        <c:axId val="368632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3540000" vert="horz" anchor="t" anchorCtr="0"/>
          <a:lstStyle/>
          <a:p>
            <a:pPr>
              <a:defRPr sz="1400" b="1">
                <a:latin typeface="Calibri" pitchFamily="34" charset="0"/>
              </a:defRPr>
            </a:pPr>
            <a:endParaRPr lang="es-MX"/>
          </a:p>
        </c:txPr>
        <c:crossAx val="368634728"/>
        <c:crosses val="autoZero"/>
        <c:auto val="1"/>
        <c:lblAlgn val="ctr"/>
        <c:lblOffset val="100"/>
        <c:noMultiLvlLbl val="0"/>
      </c:catAx>
      <c:valAx>
        <c:axId val="368634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one"/>
        <c:crossAx val="368632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474227179935839"/>
          <c:y val="0.25765813131626258"/>
          <c:w val="9.599846894138285E-2"/>
          <c:h val="0.18232128464256941"/>
        </c:manualLayout>
      </c:layout>
      <c:overlay val="0"/>
      <c:txPr>
        <a:bodyPr/>
        <a:lstStyle/>
        <a:p>
          <a:pPr>
            <a:defRPr sz="1100" b="0">
              <a:latin typeface="Calibri" pitchFamily="34" charset="0"/>
              <a:cs typeface="Calibri" pitchFamily="34" charset="0"/>
            </a:defRPr>
          </a:pPr>
          <a:endParaRPr lang="es-MX"/>
        </a:p>
      </c:txPr>
    </c:legend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325265264268215E-2"/>
          <c:y val="4.4704801110035934E-2"/>
          <c:w val="0.95531690603981423"/>
          <c:h val="0.7756266992304576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Cajas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3.5841628287030898E-3"/>
                  <c:y val="0.101510524690939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5842334368905091E-3"/>
                  <c:y val="9.6676571574728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2893081761007915E-3"/>
                  <c:y val="8.8541016812840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POA 2016</c:v>
                </c:pt>
              </c:strCache>
            </c:strRef>
          </c:cat>
          <c:val>
            <c:numRef>
              <c:f>Hoja1!$B$2:$B$4</c:f>
              <c:numCache>
                <c:formatCode>#,##0.0</c:formatCode>
                <c:ptCount val="3"/>
                <c:pt idx="0">
                  <c:v>31.492999999999999</c:v>
                </c:pt>
                <c:pt idx="1">
                  <c:v>30.888999999999999</c:v>
                </c:pt>
                <c:pt idx="2">
                  <c:v>31.922000000000001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Teu's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0.101510400153464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571018725331118E-17"/>
                  <c:y val="8.7008914417255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5842334368905091E-3"/>
                  <c:y val="9.6676571574728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POA 2016</c:v>
                </c:pt>
              </c:strCache>
            </c:strRef>
          </c:cat>
          <c:val>
            <c:numRef>
              <c:f>Hoja1!$C$2:$C$4</c:f>
              <c:numCache>
                <c:formatCode>#,##0.0</c:formatCode>
                <c:ptCount val="3"/>
                <c:pt idx="0">
                  <c:v>56.683</c:v>
                </c:pt>
                <c:pt idx="1">
                  <c:v>56.054000000000002</c:v>
                </c:pt>
                <c:pt idx="2">
                  <c:v>58.417999999999999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8635120"/>
        <c:axId val="368639040"/>
        <c:axId val="368734712"/>
      </c:bar3DChart>
      <c:catAx>
        <c:axId val="36863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s-MX"/>
          </a:p>
        </c:txPr>
        <c:crossAx val="368639040"/>
        <c:crosses val="autoZero"/>
        <c:auto val="1"/>
        <c:lblAlgn val="ctr"/>
        <c:lblOffset val="100"/>
        <c:noMultiLvlLbl val="0"/>
      </c:catAx>
      <c:valAx>
        <c:axId val="36863904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one"/>
        <c:crossAx val="368635120"/>
        <c:crosses val="autoZero"/>
        <c:crossBetween val="between"/>
      </c:valAx>
      <c:serAx>
        <c:axId val="368734712"/>
        <c:scaling>
          <c:orientation val="minMax"/>
        </c:scaling>
        <c:delete val="1"/>
        <c:axPos val="b"/>
        <c:majorTickMark val="out"/>
        <c:minorTickMark val="none"/>
        <c:tickLblPos val="none"/>
        <c:crossAx val="368639040"/>
        <c:crosses val="autoZero"/>
      </c:serAx>
    </c:plotArea>
    <c:legend>
      <c:legendPos val="b"/>
      <c:layout>
        <c:manualLayout>
          <c:xMode val="edge"/>
          <c:yMode val="edge"/>
          <c:x val="0.12306822230480149"/>
          <c:y val="0.89346957903021773"/>
          <c:w val="0.61879859357204625"/>
          <c:h val="7.7252721632387833E-2"/>
        </c:manualLayout>
      </c:layout>
      <c:overlay val="0"/>
      <c:txPr>
        <a:bodyPr/>
        <a:lstStyle/>
        <a:p>
          <a:pPr>
            <a:defRPr sz="1600"/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>
          <a:ln>
            <a:noFill/>
          </a:ln>
        </a:defRPr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325265264268215E-2"/>
          <c:y val="4.4704801110035934E-2"/>
          <c:w val="0.95531690603981423"/>
          <c:h val="0.7756266992304581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Impo 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5.8641797736759408E-3"/>
                  <c:y val="9.3671999407473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8641797736759989E-3"/>
                  <c:y val="8.0999024799713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2893081761007993E-3"/>
                  <c:y val="8.8541016812840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Hoja1!$B$2:$B$3</c:f>
              <c:numCache>
                <c:formatCode>#,##0</c:formatCode>
                <c:ptCount val="2"/>
                <c:pt idx="0">
                  <c:v>15914</c:v>
                </c:pt>
                <c:pt idx="1">
                  <c:v>15666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Expo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5.0391226371672988E-2"/>
                  <c:y val="-3.95854164352109E-2"/>
                </c:manualLayout>
              </c:layout>
              <c:spPr/>
              <c:txPr>
                <a:bodyPr/>
                <a:lstStyle/>
                <a:p>
                  <a:pPr>
                    <a:defRPr sz="1400" b="0">
                      <a:latin typeface="Arial" pitchFamily="34" charset="0"/>
                      <a:cs typeface="Arial" pitchFamily="34" charset="0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8736291205738926E-2"/>
                  <c:y val="-3.4489994938833923E-2"/>
                </c:manualLayout>
              </c:layout>
              <c:spPr/>
              <c:txPr>
                <a:bodyPr/>
                <a:lstStyle/>
                <a:p>
                  <a:pPr>
                    <a:defRPr sz="1400" b="0">
                      <a:latin typeface="Arial" pitchFamily="34" charset="0"/>
                      <a:cs typeface="Arial" pitchFamily="34" charset="0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5842334368905117E-3"/>
                  <c:y val="9.6676571574728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Hoja1!$C$2:$C$3</c:f>
              <c:numCache>
                <c:formatCode>#,##0</c:formatCode>
                <c:ptCount val="2"/>
                <c:pt idx="0">
                  <c:v>15579</c:v>
                </c:pt>
                <c:pt idx="1">
                  <c:v>15223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8635904"/>
        <c:axId val="368637080"/>
        <c:axId val="368732168"/>
      </c:bar3DChart>
      <c:catAx>
        <c:axId val="36863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368637080"/>
        <c:crosses val="autoZero"/>
        <c:auto val="1"/>
        <c:lblAlgn val="ctr"/>
        <c:lblOffset val="100"/>
        <c:noMultiLvlLbl val="0"/>
      </c:catAx>
      <c:valAx>
        <c:axId val="36863708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one"/>
        <c:crossAx val="368635904"/>
        <c:crosses val="autoZero"/>
        <c:crossBetween val="between"/>
      </c:valAx>
      <c:serAx>
        <c:axId val="368732168"/>
        <c:scaling>
          <c:orientation val="minMax"/>
        </c:scaling>
        <c:delete val="1"/>
        <c:axPos val="b"/>
        <c:majorTickMark val="out"/>
        <c:minorTickMark val="none"/>
        <c:tickLblPos val="none"/>
        <c:crossAx val="368637080"/>
        <c:crosses val="autoZero"/>
      </c:serAx>
      <c:spPr>
        <a:ln>
          <a:noFill/>
        </a:ln>
      </c:spPr>
    </c:plotArea>
    <c:legend>
      <c:legendPos val="b"/>
      <c:layout>
        <c:manualLayout>
          <c:xMode val="edge"/>
          <c:yMode val="edge"/>
          <c:x val="0.6017848215277668"/>
          <c:y val="0.90914682319248474"/>
          <c:w val="0.39310438721094676"/>
          <c:h val="9.0853176807515187E-2"/>
        </c:manualLayout>
      </c:layout>
      <c:overlay val="0"/>
      <c:txPr>
        <a:bodyPr/>
        <a:lstStyle/>
        <a:p>
          <a:pPr>
            <a:defRPr sz="1600"/>
          </a:pPr>
          <a:endParaRPr lang="es-MX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325265264268215E-2"/>
          <c:y val="4.4704801110035934E-2"/>
          <c:w val="0.95531690603981423"/>
          <c:h val="0.7756266992304584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Impo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6.3042832790370772E-3"/>
                  <c:y val="9.4012702292337963E-2"/>
                </c:manualLayout>
              </c:layout>
              <c:spPr/>
              <c:txPr>
                <a:bodyPr/>
                <a:lstStyle/>
                <a:p>
                  <a:pPr>
                    <a:defRPr sz="1400" b="0">
                      <a:latin typeface="Arial" pitchFamily="34" charset="0"/>
                      <a:cs typeface="Arial" pitchFamily="34" charset="0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8804672592536623E-3"/>
                  <c:y val="8.1169067634460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2893081761008019E-3"/>
                  <c:y val="8.8541016812840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Hoja1!$B$2:$B$3</c:f>
              <c:numCache>
                <c:formatCode>#,##0</c:formatCode>
                <c:ptCount val="2"/>
                <c:pt idx="0">
                  <c:v>28626</c:v>
                </c:pt>
                <c:pt idx="1">
                  <c:v>28401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Expo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7.5812315595172042E-2"/>
                  <c:y val="-3.0042803885988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798158079968108"/>
                      <c:h val="7.4858966287696407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7.9108503229744803E-2"/>
                  <c:y val="-3.31273377032181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749590442197845"/>
                      <c:h val="7.4858966287696407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3.5842334368905134E-3"/>
                  <c:y val="9.6676571574728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Hoja1!$C$2:$C$3</c:f>
              <c:numCache>
                <c:formatCode>#,##0</c:formatCode>
                <c:ptCount val="2"/>
                <c:pt idx="0">
                  <c:v>28057</c:v>
                </c:pt>
                <c:pt idx="1">
                  <c:v>27653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8638256"/>
        <c:axId val="368635512"/>
        <c:axId val="368733864"/>
      </c:bar3DChart>
      <c:catAx>
        <c:axId val="368638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368635512"/>
        <c:crosses val="autoZero"/>
        <c:auto val="1"/>
        <c:lblAlgn val="ctr"/>
        <c:lblOffset val="100"/>
        <c:noMultiLvlLbl val="0"/>
      </c:catAx>
      <c:valAx>
        <c:axId val="36863551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one"/>
        <c:crossAx val="368638256"/>
        <c:crosses val="autoZero"/>
        <c:crossBetween val="between"/>
      </c:valAx>
      <c:serAx>
        <c:axId val="368733864"/>
        <c:scaling>
          <c:orientation val="minMax"/>
        </c:scaling>
        <c:delete val="1"/>
        <c:axPos val="b"/>
        <c:majorTickMark val="out"/>
        <c:minorTickMark val="none"/>
        <c:tickLblPos val="none"/>
        <c:crossAx val="368635512"/>
        <c:crosses val="autoZero"/>
      </c:serAx>
    </c:plotArea>
    <c:legend>
      <c:legendPos val="b"/>
      <c:layout>
        <c:manualLayout>
          <c:xMode val="edge"/>
          <c:yMode val="edge"/>
          <c:x val="0.61568590080029462"/>
          <c:y val="0.8895502351590564"/>
          <c:w val="0.34749136762199007"/>
          <c:h val="8.9826747645323363E-2"/>
        </c:manualLayout>
      </c:layout>
      <c:overlay val="0"/>
      <c:txPr>
        <a:bodyPr/>
        <a:lstStyle/>
        <a:p>
          <a:pPr>
            <a:defRPr sz="1400"/>
          </a:pPr>
          <a:endParaRPr lang="es-MX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325265264268215E-2"/>
          <c:y val="4.4704801110035934E-2"/>
          <c:w val="0.95531690603981423"/>
          <c:h val="0.7756266992304581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Llenos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5.8641797736759694E-3"/>
                  <c:y val="-2.782684639978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7147281254464944E-3"/>
                  <c:y val="-4.0499821007542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2893081761007993E-3"/>
                  <c:y val="8.8541016812840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Hoja1!$B$2:$B$3</c:f>
              <c:numCache>
                <c:formatCode>#,##0</c:formatCode>
                <c:ptCount val="2"/>
                <c:pt idx="0">
                  <c:v>22992</c:v>
                </c:pt>
                <c:pt idx="1">
                  <c:v>22131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Vacios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3.1494516482295327E-3"/>
                  <c:y val="-4.3115579750398463E-3"/>
                </c:manualLayout>
              </c:layout>
              <c:spPr/>
              <c:txPr>
                <a:bodyPr/>
                <a:lstStyle/>
                <a:p>
                  <a:pPr>
                    <a:defRPr sz="1400" b="0">
                      <a:latin typeface="Arial" pitchFamily="34" charset="0"/>
                      <a:cs typeface="Arial" pitchFamily="34" charset="0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2989032964590082E-3"/>
                  <c:y val="-3.1354540853485058E-3"/>
                </c:manualLayout>
              </c:layout>
              <c:spPr/>
              <c:txPr>
                <a:bodyPr/>
                <a:lstStyle/>
                <a:p>
                  <a:pPr>
                    <a:defRPr sz="1400" b="0">
                      <a:latin typeface="Arial" pitchFamily="34" charset="0"/>
                      <a:cs typeface="Arial" pitchFamily="34" charset="0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5842334368905117E-3"/>
                  <c:y val="9.6676571574728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Hoja1!$C$2:$C$3</c:f>
              <c:numCache>
                <c:formatCode>#,##0</c:formatCode>
                <c:ptCount val="2"/>
                <c:pt idx="0">
                  <c:v>8501</c:v>
                </c:pt>
                <c:pt idx="1">
                  <c:v>8758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8637472"/>
        <c:axId val="368639824"/>
        <c:axId val="0"/>
      </c:bar3DChart>
      <c:catAx>
        <c:axId val="368637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368639824"/>
        <c:crosses val="autoZero"/>
        <c:auto val="1"/>
        <c:lblAlgn val="ctr"/>
        <c:lblOffset val="100"/>
        <c:noMultiLvlLbl val="0"/>
      </c:catAx>
      <c:valAx>
        <c:axId val="36863982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one"/>
        <c:crossAx val="368637472"/>
        <c:crosses val="autoZero"/>
        <c:crossBetween val="between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0.6017848215277668"/>
          <c:y val="0.90914682319248474"/>
          <c:w val="0.39821517847223326"/>
          <c:h val="9.0853176807515215E-2"/>
        </c:manualLayout>
      </c:layout>
      <c:overlay val="0"/>
      <c:txPr>
        <a:bodyPr/>
        <a:lstStyle/>
        <a:p>
          <a:pPr>
            <a:defRPr sz="1600"/>
          </a:pPr>
          <a:endParaRPr lang="es-MX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325265264268215E-2"/>
          <c:y val="4.4704801110035934E-2"/>
          <c:w val="0.95531690603981423"/>
          <c:h val="0.7756266992304584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Llenos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2.8809199010832256E-4"/>
                  <c:y val="-3.5324778728289374E-2"/>
                </c:manualLayout>
              </c:layout>
              <c:spPr/>
              <c:txPr>
                <a:bodyPr/>
                <a:lstStyle/>
                <a:p>
                  <a:pPr>
                    <a:defRPr sz="1400" b="0">
                      <a:latin typeface="Arial" pitchFamily="34" charset="0"/>
                      <a:cs typeface="Arial" pitchFamily="34" charset="0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5842796246810223E-3"/>
                  <c:y val="-2.4652507746052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2893081761008019E-3"/>
                  <c:y val="8.8541016812840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Hoja1!$B$2:$B$3</c:f>
              <c:numCache>
                <c:formatCode>#,##0</c:formatCode>
                <c:ptCount val="2"/>
                <c:pt idx="0">
                  <c:v>41439</c:v>
                </c:pt>
                <c:pt idx="1">
                  <c:v>40500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Vacios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3.2961876345726998E-3"/>
                  <c:y val="-2.60758063918827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798158079968108"/>
                      <c:h val="7.4858966287696407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3.2961876345726998E-3"/>
                  <c:y val="-9.61143206310413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749590442197845"/>
                      <c:h val="7.4858966287696407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3.5842334368905134E-3"/>
                  <c:y val="9.6676571574728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Hoja1!$C$2:$C$3</c:f>
              <c:numCache>
                <c:formatCode>#,##0</c:formatCode>
                <c:ptCount val="2"/>
                <c:pt idx="0">
                  <c:v>15244</c:v>
                </c:pt>
                <c:pt idx="1">
                  <c:v>15554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8633160"/>
        <c:axId val="368633552"/>
        <c:axId val="0"/>
      </c:bar3DChart>
      <c:catAx>
        <c:axId val="368633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368633552"/>
        <c:crosses val="autoZero"/>
        <c:auto val="1"/>
        <c:lblAlgn val="ctr"/>
        <c:lblOffset val="100"/>
        <c:noMultiLvlLbl val="0"/>
      </c:catAx>
      <c:valAx>
        <c:axId val="36863355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one"/>
        <c:crossAx val="3686331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1568590080029462"/>
          <c:y val="0.8895502351590564"/>
          <c:w val="0.38431419571983549"/>
          <c:h val="8.9826747645323363E-2"/>
        </c:manualLayout>
      </c:layout>
      <c:overlay val="0"/>
      <c:txPr>
        <a:bodyPr/>
        <a:lstStyle/>
        <a:p>
          <a:pPr>
            <a:defRPr sz="1400"/>
          </a:pPr>
          <a:endParaRPr lang="es-MX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2015</c:v>
                </c:pt>
              </c:strCache>
            </c:strRef>
          </c:tx>
          <c:spPr>
            <a:ln>
              <a:solidFill>
                <a:prstClr val="white"/>
              </a:solidFill>
            </a:ln>
          </c:spPr>
          <c:invertIfNegative val="0"/>
          <c:dLbls>
            <c:dLbl>
              <c:idx val="0"/>
              <c:layout>
                <c:manualLayout>
                  <c:x val="7.533316281862725E-3"/>
                  <c:y val="8.7676726672079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7109278274297066E-3"/>
                  <c:y val="0.100269464430695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Embarcaciones</c:v>
                </c:pt>
                <c:pt idx="1">
                  <c:v>Pasajeros (Miles)</c:v>
                </c:pt>
              </c:strCache>
            </c:strRef>
          </c:cat>
          <c:val>
            <c:numRef>
              <c:f>Hoja1!$B$2:$B$3</c:f>
              <c:numCache>
                <c:formatCode>0</c:formatCode>
                <c:ptCount val="2"/>
                <c:pt idx="0" formatCode="General">
                  <c:v>97</c:v>
                </c:pt>
                <c:pt idx="1">
                  <c:v>279.673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2016</c:v>
                </c:pt>
              </c:strCache>
            </c:strRef>
          </c:tx>
          <c:spPr>
            <a:ln>
              <a:solidFill>
                <a:prstClr val="white"/>
              </a:solidFill>
            </a:ln>
          </c:spPr>
          <c:invertIfNegative val="0"/>
          <c:dLbls>
            <c:dLbl>
              <c:idx val="0"/>
              <c:layout>
                <c:manualLayout>
                  <c:x val="4.2641361631526814E-3"/>
                  <c:y val="9.6879461911027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2641361631526814E-3"/>
                  <c:y val="0.104870657073266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Embarcaciones</c:v>
                </c:pt>
                <c:pt idx="1">
                  <c:v>Pasajeros (Miles)</c:v>
                </c:pt>
              </c:strCache>
            </c:strRef>
          </c:cat>
          <c:val>
            <c:numRef>
              <c:f>Hoja1!$C$2:$C$3</c:f>
              <c:numCache>
                <c:formatCode>0</c:formatCode>
                <c:ptCount val="2"/>
                <c:pt idx="0" formatCode="General">
                  <c:v>86</c:v>
                </c:pt>
                <c:pt idx="1">
                  <c:v>269.79899999999998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POA 2016</c:v>
                </c:pt>
              </c:strCache>
            </c:strRef>
          </c:tx>
          <c:spPr>
            <a:ln>
              <a:solidFill>
                <a:prstClr val="white"/>
              </a:solidFill>
            </a:ln>
          </c:spPr>
          <c:invertIfNegative val="0"/>
          <c:dLbls>
            <c:dLbl>
              <c:idx val="0"/>
              <c:layout>
                <c:manualLayout>
                  <c:x val="1.0071330778511994E-2"/>
                  <c:y val="9.3759273775866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2593020439748555E-3"/>
                  <c:y val="0.105454380021837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Embarcaciones</c:v>
                </c:pt>
                <c:pt idx="1">
                  <c:v>Pasajeros (Miles)</c:v>
                </c:pt>
              </c:strCache>
            </c:strRef>
          </c:cat>
          <c:val>
            <c:numRef>
              <c:f>Hoja1!$D$2:$D$3</c:f>
              <c:numCache>
                <c:formatCode>0</c:formatCode>
                <c:ptCount val="2"/>
                <c:pt idx="0" formatCode="General">
                  <c:v>86</c:v>
                </c:pt>
                <c:pt idx="1">
                  <c:v>233.5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68636688"/>
        <c:axId val="369681896"/>
        <c:axId val="0"/>
      </c:bar3DChart>
      <c:catAx>
        <c:axId val="368636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Calibri" pitchFamily="34" charset="0"/>
                <a:cs typeface="Calibri" pitchFamily="34" charset="0"/>
              </a:defRPr>
            </a:pPr>
            <a:endParaRPr lang="es-MX"/>
          </a:p>
        </c:txPr>
        <c:crossAx val="369681896"/>
        <c:crosses val="autoZero"/>
        <c:auto val="1"/>
        <c:lblAlgn val="ctr"/>
        <c:lblOffset val="100"/>
        <c:noMultiLvlLbl val="0"/>
      </c:catAx>
      <c:valAx>
        <c:axId val="369681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one"/>
        <c:crossAx val="36863668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>
              <a:latin typeface="Calibri" pitchFamily="34" charset="0"/>
              <a:cs typeface="Calibri" pitchFamily="34" charset="0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0.00962</cdr:x>
      <cdr:y>0.06977</cdr:y>
    </cdr:from>
    <cdr:to>
      <cdr:x>0.05455</cdr:x>
      <cdr:y>0.65963</cdr:y>
    </cdr:to>
    <cdr:sp macro="" textlink="">
      <cdr:nvSpPr>
        <cdr:cNvPr id="2" name="1 CuadroTexto"/>
        <cdr:cNvSpPr txBox="1"/>
      </cdr:nvSpPr>
      <cdr:spPr>
        <a:xfrm xmlns:a="http://schemas.openxmlformats.org/drawingml/2006/main" rot="16200000">
          <a:off x="-667623" y="953375"/>
          <a:ext cx="1811960" cy="3338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MX" sz="1400" b="1" dirty="0" smtClean="0">
              <a:latin typeface="Arial" pitchFamily="34" charset="0"/>
              <a:cs typeface="Arial" pitchFamily="34" charset="0"/>
            </a:rPr>
            <a:t>Miles de Toneladas</a:t>
          </a:r>
          <a:endParaRPr lang="es-MX" sz="14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0D741-9B0E-48E7-BEB4-A467EFCF241A}" type="datetimeFigureOut">
              <a:rPr lang="es-MX" smtClean="0"/>
              <a:pPr/>
              <a:t>19/12/2016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DA846-7A96-497B-8C75-9D2C2D86AEF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607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9A6D4D-4EF7-4F41-9CBF-88208DD9E29F}" type="slidenum">
              <a:rPr lang="es-MX" smtClean="0"/>
              <a:pPr>
                <a:defRPr/>
              </a:pPr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6384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088F6-8B8B-4EA1-A254-A5E6BE618912}" type="slidenum">
              <a:rPr lang="es-MX" smtClean="0"/>
              <a:pPr/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48891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430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25598" fontAlgn="base">
              <a:spcBef>
                <a:spcPct val="0"/>
              </a:spcBef>
              <a:spcAft>
                <a:spcPct val="0"/>
              </a:spcAft>
              <a:defRPr/>
            </a:pPr>
            <a:fld id="{90E4A088-ACFB-4C79-87F9-913F86C192B8}" type="slidenum">
              <a:rPr lang="es-MX" smtClean="0"/>
              <a:pPr defTabSz="1025598"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8194046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25598" fontAlgn="base">
              <a:spcBef>
                <a:spcPct val="0"/>
              </a:spcBef>
              <a:spcAft>
                <a:spcPct val="0"/>
              </a:spcAft>
              <a:defRPr/>
            </a:pPr>
            <a:fld id="{5E3BE851-291E-4B8F-BD85-2AC2FA0E7A04}" type="slidenum">
              <a:rPr lang="es-MX" smtClean="0"/>
              <a:pPr defTabSz="1025598"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3320934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088F6-8B8B-4EA1-A254-A5E6BE618912}" type="slidenum">
              <a:rPr lang="es-MX" smtClean="0"/>
              <a:pPr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028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088F6-8B8B-4EA1-A254-A5E6BE618912}" type="slidenum">
              <a:rPr lang="es-MX" smtClean="0"/>
              <a:pPr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812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088F6-8B8B-4EA1-A254-A5E6BE618912}" type="slidenum">
              <a:rPr lang="es-MX" smtClean="0"/>
              <a:pPr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5150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088F6-8B8B-4EA1-A254-A5E6BE618912}" type="slidenum">
              <a:rPr lang="es-MX" smtClean="0"/>
              <a:pPr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7418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088F6-8B8B-4EA1-A254-A5E6BE618912}" type="slidenum">
              <a:rPr lang="es-MX" smtClean="0"/>
              <a:pPr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1717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088F6-8B8B-4EA1-A254-A5E6BE618912}" type="slidenum">
              <a:rPr lang="es-MX" smtClean="0"/>
              <a:pPr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6731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088F6-8B8B-4EA1-A254-A5E6BE618912}" type="slidenum">
              <a:rPr lang="es-MX" smtClean="0"/>
              <a:pPr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4070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088F6-8B8B-4EA1-A254-A5E6BE618912}" type="slidenum">
              <a:rPr lang="es-MX" smtClean="0"/>
              <a:pPr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1515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3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6483" y="6356935"/>
            <a:ext cx="2134080" cy="364281"/>
          </a:xfrm>
          <a:prstGeom prst="rect">
            <a:avLst/>
          </a:prstGeom>
        </p:spPr>
        <p:txBody>
          <a:bodyPr lIns="82916" tIns="41458" rIns="82916" bIns="41458"/>
          <a:lstStyle>
            <a:lvl1pPr defTabSz="91406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131B98D-F975-4DB1-9EFA-37A2823CC5DD}" type="datetimeFigureOut">
              <a:rPr lang="es-MX"/>
              <a:pPr>
                <a:defRPr/>
              </a:pPr>
              <a:t>19/12/2016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800" y="6356935"/>
            <a:ext cx="2894400" cy="364281"/>
          </a:xfrm>
          <a:prstGeom prst="rect">
            <a:avLst/>
          </a:prstGeom>
        </p:spPr>
        <p:txBody>
          <a:bodyPr lIns="82916" tIns="41458" rIns="82916" bIns="41458"/>
          <a:lstStyle>
            <a:lvl1pPr defTabSz="91406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CC1DF-5F66-4B68-A7AE-C0EF4CC77C7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6483" y="6356935"/>
            <a:ext cx="2134080" cy="364281"/>
          </a:xfrm>
          <a:prstGeom prst="rect">
            <a:avLst/>
          </a:prstGeom>
        </p:spPr>
        <p:txBody>
          <a:bodyPr lIns="82916" tIns="41458" rIns="82916" bIns="41458"/>
          <a:lstStyle>
            <a:lvl1pPr defTabSz="91406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6AD643-46DE-40C9-B5AB-6D6018A30763}" type="datetimeFigureOut">
              <a:rPr lang="es-MX"/>
              <a:pPr>
                <a:defRPr/>
              </a:pPr>
              <a:t>19/12/2016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800" y="6356935"/>
            <a:ext cx="2894400" cy="364281"/>
          </a:xfrm>
          <a:prstGeom prst="rect">
            <a:avLst/>
          </a:prstGeom>
        </p:spPr>
        <p:txBody>
          <a:bodyPr lIns="82916" tIns="41458" rIns="82916" bIns="41458"/>
          <a:lstStyle>
            <a:lvl1pPr defTabSz="91406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CF73C-716E-40BE-9315-17DA57A8E61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08850" y="303213"/>
            <a:ext cx="2268538" cy="6451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3238" y="303213"/>
            <a:ext cx="6653212" cy="64516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6483" y="6356935"/>
            <a:ext cx="2134080" cy="364281"/>
          </a:xfrm>
          <a:prstGeom prst="rect">
            <a:avLst/>
          </a:prstGeom>
        </p:spPr>
        <p:txBody>
          <a:bodyPr lIns="82916" tIns="41458" rIns="82916" bIns="41458"/>
          <a:lstStyle>
            <a:lvl1pPr defTabSz="91406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64D0163-AB2D-471C-97F4-89E1CFAACFF3}" type="datetimeFigureOut">
              <a:rPr lang="es-MX"/>
              <a:pPr>
                <a:defRPr/>
              </a:pPr>
              <a:t>19/12/2016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800" y="6356935"/>
            <a:ext cx="2894400" cy="364281"/>
          </a:xfrm>
          <a:prstGeom prst="rect">
            <a:avLst/>
          </a:prstGeom>
        </p:spPr>
        <p:txBody>
          <a:bodyPr lIns="82916" tIns="41458" rIns="82916" bIns="41458"/>
          <a:lstStyle>
            <a:lvl1pPr defTabSz="91406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E9DA2-9F7B-474F-9FE4-EEF9DB81C53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6997" y="32848"/>
            <a:ext cx="8231040" cy="933427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6483" y="6356935"/>
            <a:ext cx="2134080" cy="364281"/>
          </a:xfrm>
          <a:prstGeom prst="rect">
            <a:avLst/>
          </a:prstGeom>
        </p:spPr>
        <p:txBody>
          <a:bodyPr lIns="82916" tIns="41458" rIns="82916" bIns="41458"/>
          <a:lstStyle>
            <a:lvl1pPr defTabSz="91406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8ACA359-F876-40F4-B72E-53834EEF1D0B}" type="datetimeFigureOut">
              <a:rPr lang="es-MX"/>
              <a:pPr>
                <a:defRPr/>
              </a:pPr>
              <a:t>19/12/2016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800" y="6356935"/>
            <a:ext cx="2894400" cy="364281"/>
          </a:xfrm>
          <a:prstGeom prst="rect">
            <a:avLst/>
          </a:prstGeom>
        </p:spPr>
        <p:txBody>
          <a:bodyPr lIns="82916" tIns="41458" rIns="82916" bIns="41458"/>
          <a:lstStyle>
            <a:lvl1pPr defTabSz="91406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D01B5-5ABC-4D3C-97FD-7F6FE454944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0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1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2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2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6483" y="6356935"/>
            <a:ext cx="2134080" cy="364281"/>
          </a:xfrm>
          <a:prstGeom prst="rect">
            <a:avLst/>
          </a:prstGeom>
        </p:spPr>
        <p:txBody>
          <a:bodyPr lIns="82916" tIns="41458" rIns="82916" bIns="41458"/>
          <a:lstStyle>
            <a:lvl1pPr defTabSz="91406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13ACD0D-8561-4E39-8FCE-1872968947C1}" type="datetimeFigureOut">
              <a:rPr lang="es-MX"/>
              <a:pPr>
                <a:defRPr/>
              </a:pPr>
              <a:t>19/12/2016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800" y="6356935"/>
            <a:ext cx="2894400" cy="364281"/>
          </a:xfrm>
          <a:prstGeom prst="rect">
            <a:avLst/>
          </a:prstGeom>
        </p:spPr>
        <p:txBody>
          <a:bodyPr lIns="82916" tIns="41458" rIns="82916" bIns="41458"/>
          <a:lstStyle>
            <a:lvl1pPr defTabSz="91406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FFC4F-5610-41A7-AF3A-1214DB4C309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33427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3241" y="1763713"/>
            <a:ext cx="4460875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6516" y="1763713"/>
            <a:ext cx="4460875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6483" y="6356935"/>
            <a:ext cx="2134080" cy="364281"/>
          </a:xfrm>
          <a:prstGeom prst="rect">
            <a:avLst/>
          </a:prstGeom>
        </p:spPr>
        <p:txBody>
          <a:bodyPr lIns="82916" tIns="41458" rIns="82916" bIns="41458"/>
          <a:lstStyle>
            <a:lvl1pPr defTabSz="91406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BBBEC82-6A8F-4902-AB9B-628D12B1AE55}" type="datetimeFigureOut">
              <a:rPr lang="es-MX"/>
              <a:pPr>
                <a:defRPr/>
              </a:pPr>
              <a:t>19/12/2016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800" y="6356935"/>
            <a:ext cx="2894400" cy="364281"/>
          </a:xfrm>
          <a:prstGeom prst="rect">
            <a:avLst/>
          </a:prstGeom>
        </p:spPr>
        <p:txBody>
          <a:bodyPr lIns="82916" tIns="41458" rIns="82916" bIns="41458"/>
          <a:lstStyle>
            <a:lvl1pPr defTabSz="91406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BDF3C-66D1-45A9-AB6C-A158C8A78AB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0" indent="0">
              <a:buNone/>
              <a:defRPr sz="2000" b="1"/>
            </a:lvl2pPr>
            <a:lvl3pPr marL="914063" indent="0">
              <a:buNone/>
              <a:defRPr sz="1800" b="1"/>
            </a:lvl3pPr>
            <a:lvl4pPr marL="1371093" indent="0">
              <a:buNone/>
              <a:defRPr sz="1600" b="1"/>
            </a:lvl4pPr>
            <a:lvl5pPr marL="1828125" indent="0">
              <a:buNone/>
              <a:defRPr sz="1600" b="1"/>
            </a:lvl5pPr>
            <a:lvl6pPr marL="2285156" indent="0">
              <a:buNone/>
              <a:defRPr sz="1600" b="1"/>
            </a:lvl6pPr>
            <a:lvl7pPr marL="2742186" indent="0">
              <a:buNone/>
              <a:defRPr sz="1600" b="1"/>
            </a:lvl7pPr>
            <a:lvl8pPr marL="3199218" indent="0">
              <a:buNone/>
              <a:defRPr sz="1600" b="1"/>
            </a:lvl8pPr>
            <a:lvl9pPr marL="3656248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0" indent="0">
              <a:buNone/>
              <a:defRPr sz="2000" b="1"/>
            </a:lvl2pPr>
            <a:lvl3pPr marL="914063" indent="0">
              <a:buNone/>
              <a:defRPr sz="1800" b="1"/>
            </a:lvl3pPr>
            <a:lvl4pPr marL="1371093" indent="0">
              <a:buNone/>
              <a:defRPr sz="1600" b="1"/>
            </a:lvl4pPr>
            <a:lvl5pPr marL="1828125" indent="0">
              <a:buNone/>
              <a:defRPr sz="1600" b="1"/>
            </a:lvl5pPr>
            <a:lvl6pPr marL="2285156" indent="0">
              <a:buNone/>
              <a:defRPr sz="1600" b="1"/>
            </a:lvl6pPr>
            <a:lvl7pPr marL="2742186" indent="0">
              <a:buNone/>
              <a:defRPr sz="1600" b="1"/>
            </a:lvl7pPr>
            <a:lvl8pPr marL="3199218" indent="0">
              <a:buNone/>
              <a:defRPr sz="1600" b="1"/>
            </a:lvl8pPr>
            <a:lvl9pPr marL="3656248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6483" y="6356935"/>
            <a:ext cx="2134080" cy="364281"/>
          </a:xfrm>
          <a:prstGeom prst="rect">
            <a:avLst/>
          </a:prstGeom>
        </p:spPr>
        <p:txBody>
          <a:bodyPr lIns="82916" tIns="41458" rIns="82916" bIns="41458"/>
          <a:lstStyle>
            <a:lvl1pPr defTabSz="91406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2473EC1-2075-4B81-BBBC-1C0A7159274E}" type="datetimeFigureOut">
              <a:rPr lang="es-MX"/>
              <a:pPr>
                <a:defRPr/>
              </a:pPr>
              <a:t>19/12/2016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800" y="6356935"/>
            <a:ext cx="2894400" cy="364281"/>
          </a:xfrm>
          <a:prstGeom prst="rect">
            <a:avLst/>
          </a:prstGeom>
        </p:spPr>
        <p:txBody>
          <a:bodyPr lIns="82916" tIns="41458" rIns="82916" bIns="41458"/>
          <a:lstStyle>
            <a:lvl1pPr defTabSz="91406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ADEBB-8820-4AF2-9B53-A9D9F5690F9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6483" y="6356935"/>
            <a:ext cx="2134080" cy="364281"/>
          </a:xfrm>
          <a:prstGeom prst="rect">
            <a:avLst/>
          </a:prstGeom>
        </p:spPr>
        <p:txBody>
          <a:bodyPr lIns="82916" tIns="41458" rIns="82916" bIns="41458"/>
          <a:lstStyle>
            <a:lvl1pPr defTabSz="91406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889609-D93D-452D-BBF7-2B2C1FE72376}" type="datetimeFigureOut">
              <a:rPr lang="es-MX"/>
              <a:pPr>
                <a:defRPr/>
              </a:pPr>
              <a:t>19/12/2016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800" y="6356935"/>
            <a:ext cx="2894400" cy="364281"/>
          </a:xfrm>
          <a:prstGeom prst="rect">
            <a:avLst/>
          </a:prstGeom>
        </p:spPr>
        <p:txBody>
          <a:bodyPr lIns="82916" tIns="41458" rIns="82916" bIns="41458"/>
          <a:lstStyle>
            <a:lvl1pPr defTabSz="91406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D1C33-18B3-40B1-9105-39324B24416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6483" y="6356935"/>
            <a:ext cx="2134080" cy="364281"/>
          </a:xfrm>
          <a:prstGeom prst="rect">
            <a:avLst/>
          </a:prstGeom>
        </p:spPr>
        <p:txBody>
          <a:bodyPr lIns="82916" tIns="41458" rIns="82916" bIns="41458"/>
          <a:lstStyle>
            <a:lvl1pPr defTabSz="91406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FB094D-EF02-4324-9E4B-5DCC351077F7}" type="datetimeFigureOut">
              <a:rPr lang="es-MX"/>
              <a:pPr>
                <a:defRPr/>
              </a:pPr>
              <a:t>19/12/2016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800" y="6356935"/>
            <a:ext cx="2894400" cy="364281"/>
          </a:xfrm>
          <a:prstGeom prst="rect">
            <a:avLst/>
          </a:prstGeom>
        </p:spPr>
        <p:txBody>
          <a:bodyPr lIns="82916" tIns="41458" rIns="82916" bIns="41458"/>
          <a:lstStyle>
            <a:lvl1pPr defTabSz="91406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B525E-8351-4DB9-848E-73B38E64C5D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30" indent="0">
              <a:buNone/>
              <a:defRPr sz="1200"/>
            </a:lvl2pPr>
            <a:lvl3pPr marL="914063" indent="0">
              <a:buNone/>
              <a:defRPr sz="1000"/>
            </a:lvl3pPr>
            <a:lvl4pPr marL="1371093" indent="0">
              <a:buNone/>
              <a:defRPr sz="900"/>
            </a:lvl4pPr>
            <a:lvl5pPr marL="1828125" indent="0">
              <a:buNone/>
              <a:defRPr sz="900"/>
            </a:lvl5pPr>
            <a:lvl6pPr marL="2285156" indent="0">
              <a:buNone/>
              <a:defRPr sz="900"/>
            </a:lvl6pPr>
            <a:lvl7pPr marL="2742186" indent="0">
              <a:buNone/>
              <a:defRPr sz="900"/>
            </a:lvl7pPr>
            <a:lvl8pPr marL="3199218" indent="0">
              <a:buNone/>
              <a:defRPr sz="900"/>
            </a:lvl8pPr>
            <a:lvl9pPr marL="3656248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6483" y="6356935"/>
            <a:ext cx="2134080" cy="364281"/>
          </a:xfrm>
          <a:prstGeom prst="rect">
            <a:avLst/>
          </a:prstGeom>
        </p:spPr>
        <p:txBody>
          <a:bodyPr lIns="82916" tIns="41458" rIns="82916" bIns="41458"/>
          <a:lstStyle>
            <a:lvl1pPr defTabSz="91406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FD4152B-3748-42D6-9029-F6219A608B88}" type="datetimeFigureOut">
              <a:rPr lang="es-MX"/>
              <a:pPr>
                <a:defRPr/>
              </a:pPr>
              <a:t>19/12/2016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800" y="6356935"/>
            <a:ext cx="2894400" cy="364281"/>
          </a:xfrm>
          <a:prstGeom prst="rect">
            <a:avLst/>
          </a:prstGeom>
        </p:spPr>
        <p:txBody>
          <a:bodyPr lIns="82916" tIns="41458" rIns="82916" bIns="41458"/>
          <a:lstStyle>
            <a:lvl1pPr defTabSz="91406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04F4B-E45E-4604-8557-11EE12316AA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30" indent="0">
              <a:buNone/>
              <a:defRPr sz="2800"/>
            </a:lvl2pPr>
            <a:lvl3pPr marL="914063" indent="0">
              <a:buNone/>
              <a:defRPr sz="2400"/>
            </a:lvl3pPr>
            <a:lvl4pPr marL="1371093" indent="0">
              <a:buNone/>
              <a:defRPr sz="2000"/>
            </a:lvl4pPr>
            <a:lvl5pPr marL="1828125" indent="0">
              <a:buNone/>
              <a:defRPr sz="2000"/>
            </a:lvl5pPr>
            <a:lvl6pPr marL="2285156" indent="0">
              <a:buNone/>
              <a:defRPr sz="2000"/>
            </a:lvl6pPr>
            <a:lvl7pPr marL="2742186" indent="0">
              <a:buNone/>
              <a:defRPr sz="2000"/>
            </a:lvl7pPr>
            <a:lvl8pPr marL="3199218" indent="0">
              <a:buNone/>
              <a:defRPr sz="2000"/>
            </a:lvl8pPr>
            <a:lvl9pPr marL="3656248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30" indent="0">
              <a:buNone/>
              <a:defRPr sz="1200"/>
            </a:lvl2pPr>
            <a:lvl3pPr marL="914063" indent="0">
              <a:buNone/>
              <a:defRPr sz="1000"/>
            </a:lvl3pPr>
            <a:lvl4pPr marL="1371093" indent="0">
              <a:buNone/>
              <a:defRPr sz="900"/>
            </a:lvl4pPr>
            <a:lvl5pPr marL="1828125" indent="0">
              <a:buNone/>
              <a:defRPr sz="900"/>
            </a:lvl5pPr>
            <a:lvl6pPr marL="2285156" indent="0">
              <a:buNone/>
              <a:defRPr sz="900"/>
            </a:lvl6pPr>
            <a:lvl7pPr marL="2742186" indent="0">
              <a:buNone/>
              <a:defRPr sz="900"/>
            </a:lvl7pPr>
            <a:lvl8pPr marL="3199218" indent="0">
              <a:buNone/>
              <a:defRPr sz="900"/>
            </a:lvl8pPr>
            <a:lvl9pPr marL="3656248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6483" y="6356935"/>
            <a:ext cx="2134080" cy="364281"/>
          </a:xfrm>
          <a:prstGeom prst="rect">
            <a:avLst/>
          </a:prstGeom>
        </p:spPr>
        <p:txBody>
          <a:bodyPr lIns="82916" tIns="41458" rIns="82916" bIns="41458"/>
          <a:lstStyle>
            <a:lvl1pPr defTabSz="91406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CDDADBF-123D-4FBF-B6F2-5489AFB2E54E}" type="datetimeFigureOut">
              <a:rPr lang="es-MX"/>
              <a:pPr>
                <a:defRPr/>
              </a:pPr>
              <a:t>19/12/2016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800" y="6356935"/>
            <a:ext cx="2894400" cy="364281"/>
          </a:xfrm>
          <a:prstGeom prst="rect">
            <a:avLst/>
          </a:prstGeom>
        </p:spPr>
        <p:txBody>
          <a:bodyPr lIns="82916" tIns="41458" rIns="82916" bIns="41458"/>
          <a:lstStyle>
            <a:lvl1pPr defTabSz="91406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F90F5-D31B-413D-B8E0-57894538C57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6 Imagen" descr="interior PPT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442"/>
            <a:ext cx="9144000" cy="685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1 Marcador de título"/>
          <p:cNvSpPr>
            <a:spLocks noGrp="1"/>
          </p:cNvSpPr>
          <p:nvPr>
            <p:ph type="title"/>
          </p:nvPr>
        </p:nvSpPr>
        <p:spPr bwMode="auto">
          <a:xfrm>
            <a:off x="456480" y="275013"/>
            <a:ext cx="8231040" cy="93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7" tIns="45709" rIns="91417" bIns="457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Título</a:t>
            </a:r>
            <a:endParaRPr lang="es-MX" dirty="0" smtClean="0"/>
          </a:p>
        </p:txBody>
      </p:sp>
      <p:sp>
        <p:nvSpPr>
          <p:cNvPr id="7172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6480" y="1599674"/>
            <a:ext cx="8231040" cy="403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7" tIns="45709" rIns="91417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Contenido</a:t>
            </a:r>
            <a:endParaRPr lang="es-MX" smtClean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442" y="6356934"/>
            <a:ext cx="2134080" cy="364281"/>
          </a:xfrm>
          <a:prstGeom prst="rect">
            <a:avLst/>
          </a:prstGeom>
        </p:spPr>
        <p:txBody>
          <a:bodyPr vert="horz" lIns="91417" tIns="45709" rIns="91417" bIns="45709" rtlCol="0" anchor="ctr"/>
          <a:lstStyle>
            <a:lvl1pPr algn="r" defTabSz="9141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A85F0E-1520-4C3A-AEEF-FFF954D9505C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276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ajan Pro" pitchFamily="18" charset="0"/>
          <a:ea typeface="+mj-ea"/>
          <a:cs typeface="+mj-cs"/>
        </a:defRPr>
      </a:lvl1pPr>
      <a:lvl2pPr algn="ctr" defTabSz="91276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jan Pro"/>
        </a:defRPr>
      </a:lvl2pPr>
      <a:lvl3pPr algn="ctr" defTabSz="91276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jan Pro"/>
        </a:defRPr>
      </a:lvl3pPr>
      <a:lvl4pPr algn="ctr" defTabSz="91276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jan Pro"/>
        </a:defRPr>
      </a:lvl4pPr>
      <a:lvl5pPr algn="ctr" defTabSz="91276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jan Pro"/>
        </a:defRPr>
      </a:lvl5pPr>
      <a:lvl6pPr marL="414629" algn="ctr" defTabSz="91276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jan Pro"/>
        </a:defRPr>
      </a:lvl6pPr>
      <a:lvl7pPr marL="829259" algn="ctr" defTabSz="91276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jan Pro"/>
        </a:defRPr>
      </a:lvl7pPr>
      <a:lvl8pPr marL="1243888" algn="ctr" defTabSz="91276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jan Pro"/>
        </a:defRPr>
      </a:lvl8pPr>
      <a:lvl9pPr marL="1658518" algn="ctr" defTabSz="91276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jan Pro"/>
        </a:defRPr>
      </a:lvl9pPr>
    </p:titleStyle>
    <p:bodyStyle>
      <a:lvl1pPr marL="342645" indent="-342645" algn="l" defTabSz="91276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dobe Caslon Pro" pitchFamily="18" charset="0"/>
          <a:ea typeface="+mn-ea"/>
          <a:cs typeface="+mn-cs"/>
        </a:defRPr>
      </a:lvl1pPr>
      <a:lvl2pPr marL="741439" indent="-285058" algn="l" defTabSz="91276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670" indent="-227470" algn="l" defTabSz="91276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91" indent="-227470" algn="l" defTabSz="91276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71" indent="-227470" algn="l" defTabSz="91276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80" indent="-228544" algn="l" defTabSz="91417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68" indent="-228544" algn="l" defTabSz="91417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55" indent="-228544" algn="l" defTabSz="91417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42" indent="-228544" algn="l" defTabSz="91417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5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62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50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37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24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12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98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6.wmf"/><Relationship Id="rId3" Type="http://schemas.openxmlformats.org/officeDocument/2006/relationships/image" Target="../media/image3.jpeg"/><Relationship Id="rId7" Type="http://schemas.openxmlformats.org/officeDocument/2006/relationships/hyperlink" Target="ACTA%20COP%20160825.doc" TargetMode="External"/><Relationship Id="rId12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11" Type="http://schemas.openxmlformats.org/officeDocument/2006/relationships/oleObject" Target="../embeddings/oleObject3.bin"/><Relationship Id="rId5" Type="http://schemas.openxmlformats.org/officeDocument/2006/relationships/package" Target="../embeddings/Microsoft_Word_Document1.docx"/><Relationship Id="rId10" Type="http://schemas.openxmlformats.org/officeDocument/2006/relationships/image" Target="../media/image5.emf"/><Relationship Id="rId4" Type="http://schemas.openxmlformats.org/officeDocument/2006/relationships/oleObject" Target="../embeddings/oleObject1.bin"/><Relationship Id="rId9" Type="http://schemas.openxmlformats.org/officeDocument/2006/relationships/package" Target="../embeddings/Microsoft_Word_Document2.doc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6688" y="1012825"/>
            <a:ext cx="61182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323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ur Mexico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79712" y="2727367"/>
            <a:ext cx="4929222" cy="30058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649138" y="1340768"/>
            <a:ext cx="642942" cy="571504"/>
          </a:xfrm>
          <a:prstGeom prst="upArrow">
            <a:avLst>
              <a:gd name="adj1" fmla="val 50000"/>
              <a:gd name="adj2" fmla="val 29136"/>
            </a:avLst>
          </a:prstGeom>
          <a:solidFill>
            <a:srgbClr val="00421E"/>
          </a:solidFill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l"/>
            <a:endParaRPr lang="es-MX" sz="280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1412776"/>
            <a:ext cx="38884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s-MX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IMPORTACIÓN </a:t>
            </a:r>
            <a:r>
              <a:rPr lang="es-MX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2’051,269 Ton</a:t>
            </a:r>
            <a:endParaRPr lang="es-ES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203848" y="2418854"/>
            <a:ext cx="3240360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1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ENTRADA 2’142,386 Ton</a:t>
            </a:r>
          </a:p>
          <a:p>
            <a:pPr>
              <a:spcBef>
                <a:spcPct val="50000"/>
              </a:spcBef>
              <a:defRPr/>
            </a:pPr>
            <a:r>
              <a:rPr lang="es-MX" sz="1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SALIDA    S/R</a:t>
            </a:r>
            <a:endParaRPr lang="es-ES" sz="18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es-ES" sz="16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5220072" y="1475492"/>
            <a:ext cx="3600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b="1" dirty="0" smtClean="0">
                <a:solidFill>
                  <a:srgbClr val="00421E"/>
                </a:solidFill>
                <a:latin typeface="Calibri" pitchFamily="34" charset="0"/>
                <a:cs typeface="Calibri" pitchFamily="34" charset="0"/>
              </a:rPr>
              <a:t>EXPORTACIÓN 234,565 Ton</a:t>
            </a:r>
            <a:endParaRPr lang="es-ES" b="1" dirty="0">
              <a:solidFill>
                <a:srgbClr val="00421E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rot="10800000">
            <a:off x="3781300" y="1342726"/>
            <a:ext cx="574676" cy="646114"/>
          </a:xfrm>
          <a:prstGeom prst="upArrow">
            <a:avLst>
              <a:gd name="adj1" fmla="val 50000"/>
              <a:gd name="adj2" fmla="val 29136"/>
            </a:avLst>
          </a:prstGeom>
          <a:solidFill>
            <a:srgbClr val="C00000"/>
          </a:solidFill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wrap="none" anchor="ctr"/>
          <a:lstStyle/>
          <a:p>
            <a:pPr algn="l"/>
            <a:endParaRPr lang="es-MX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5" name="24 Flecha izquierda y derecha"/>
          <p:cNvSpPr/>
          <p:nvPr/>
        </p:nvSpPr>
        <p:spPr>
          <a:xfrm>
            <a:off x="4211960" y="3429000"/>
            <a:ext cx="1000132" cy="357190"/>
          </a:xfrm>
          <a:prstGeom prst="leftRightArrow">
            <a:avLst/>
          </a:prstGeom>
          <a:solidFill>
            <a:srgbClr val="43A4DA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rgbClr val="31457F"/>
              </a:solidFill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MOVIMIENTO DE CARGA</a:t>
            </a:r>
            <a:br>
              <a:rPr lang="es-MX" sz="3600" dirty="0" smtClean="0"/>
            </a:br>
            <a:r>
              <a:rPr lang="es-MX" sz="3600" dirty="0" smtClean="0"/>
              <a:t>ENERO-OCTUBRE</a:t>
            </a:r>
            <a:endParaRPr lang="es-MX" sz="3600" dirty="0"/>
          </a:p>
        </p:txBody>
      </p:sp>
      <p:pic>
        <p:nvPicPr>
          <p:cNvPr id="11" name="Picture 2" descr="C:\Users\Gtecomercial\AppData\Local\Microsoft\Windows\Temporary Internet Files\Content.Outlook\3CA4XBB3\Logo API Progres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332656"/>
            <a:ext cx="8826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ángulo 2"/>
          <p:cNvSpPr/>
          <p:nvPr/>
        </p:nvSpPr>
        <p:spPr>
          <a:xfrm>
            <a:off x="5868744" y="6165304"/>
            <a:ext cx="327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chemeClr val="bg1">
                    <a:lumMod val="50000"/>
                  </a:schemeClr>
                </a:solidFill>
                <a:latin typeface="Trajan Pro" pitchFamily="18" charset="0"/>
              </a:rPr>
              <a:t>COMITÉ DE OPERACIONES</a:t>
            </a:r>
            <a:endParaRPr lang="es-MX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0" y="32848"/>
            <a:ext cx="9144000" cy="933427"/>
          </a:xfrm>
        </p:spPr>
        <p:txBody>
          <a:bodyPr>
            <a:noAutofit/>
          </a:bodyPr>
          <a:lstStyle/>
          <a:p>
            <a:r>
              <a:rPr lang="es-MX" sz="3300" dirty="0" smtClean="0"/>
              <a:t>BUQUES ATENDIDOS POR TIPO DE CARGA</a:t>
            </a:r>
            <a:br>
              <a:rPr lang="es-MX" sz="3300" dirty="0" smtClean="0"/>
            </a:br>
            <a:r>
              <a:rPr lang="es-MX" sz="3300" dirty="0" smtClean="0"/>
              <a:t>ENERO-OCTUBRE</a:t>
            </a:r>
            <a:endParaRPr lang="es-MX" sz="3300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828734"/>
              </p:ext>
            </p:extLst>
          </p:nvPr>
        </p:nvGraphicFramePr>
        <p:xfrm>
          <a:off x="395536" y="1124744"/>
          <a:ext cx="8229600" cy="403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301288"/>
              </p:ext>
            </p:extLst>
          </p:nvPr>
        </p:nvGraphicFramePr>
        <p:xfrm>
          <a:off x="683568" y="4941168"/>
          <a:ext cx="741682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020"/>
                <a:gridCol w="964187"/>
                <a:gridCol w="1038355"/>
                <a:gridCol w="1335028"/>
                <a:gridCol w="1409196"/>
                <a:gridCol w="1780036"/>
              </a:tblGrid>
              <a:tr h="384312">
                <a:tc>
                  <a:txBody>
                    <a:bodyPr/>
                    <a:lstStyle/>
                    <a:p>
                      <a:endParaRPr lang="es-MX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2016</a:t>
                      </a:r>
                      <a:endParaRPr lang="es-MX" sz="18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2015</a:t>
                      </a:r>
                      <a:endParaRPr lang="es-MX" sz="18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POA</a:t>
                      </a:r>
                      <a:r>
                        <a:rPr lang="es-MX" sz="1800" baseline="0" dirty="0" smtClean="0"/>
                        <a:t> 2016</a:t>
                      </a:r>
                      <a:endParaRPr lang="es-MX" sz="18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%</a:t>
                      </a:r>
                    </a:p>
                    <a:p>
                      <a:pPr algn="ctr"/>
                      <a:r>
                        <a:rPr lang="es-MX" sz="1800" dirty="0" smtClean="0"/>
                        <a:t>2016/2015</a:t>
                      </a:r>
                      <a:endParaRPr lang="es-MX" sz="18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% </a:t>
                      </a:r>
                    </a:p>
                    <a:p>
                      <a:pPr algn="ctr"/>
                      <a:r>
                        <a:rPr lang="es-MX" sz="1800" dirty="0" smtClean="0"/>
                        <a:t>2016/POA</a:t>
                      </a:r>
                      <a:r>
                        <a:rPr lang="es-MX" sz="1800" baseline="0" dirty="0" smtClean="0"/>
                        <a:t> 2016</a:t>
                      </a:r>
                      <a:endParaRPr lang="es-MX" sz="18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272191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Total</a:t>
                      </a:r>
                      <a:endParaRPr lang="es-MX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489</a:t>
                      </a:r>
                      <a:endParaRPr lang="es-MX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481</a:t>
                      </a:r>
                      <a:endParaRPr lang="es-MX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457</a:t>
                      </a:r>
                      <a:endParaRPr lang="es-MX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1.7</a:t>
                      </a:r>
                      <a:endParaRPr lang="es-MX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7.0</a:t>
                      </a:r>
                      <a:endParaRPr lang="es-MX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C:\Users\Gtecomercial\AppData\Local\Microsoft\Windows\Temporary Internet Files\Content.Outlook\3CA4XBB3\Logo API Progres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477044"/>
            <a:ext cx="8826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5868744" y="6165304"/>
            <a:ext cx="327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chemeClr val="bg1">
                    <a:lumMod val="50000"/>
                  </a:schemeClr>
                </a:solidFill>
                <a:latin typeface="Trajan Pro" pitchFamily="18" charset="0"/>
              </a:rPr>
              <a:t>COMITÉ DE OPERACIONES</a:t>
            </a:r>
            <a:endParaRPr lang="es-MX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MANEJO DE CONTENEDORES</a:t>
            </a:r>
            <a:br>
              <a:rPr lang="es-MX" sz="3600" dirty="0" smtClean="0"/>
            </a:br>
            <a:r>
              <a:rPr lang="es-MX" sz="3600" dirty="0" smtClean="0"/>
              <a:t>ENERO-OCTUBRE</a:t>
            </a:r>
            <a:endParaRPr lang="es-MX" sz="3600" dirty="0"/>
          </a:p>
        </p:txBody>
      </p:sp>
      <p:graphicFrame>
        <p:nvGraphicFramePr>
          <p:cNvPr id="14" name="1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501140"/>
              </p:ext>
            </p:extLst>
          </p:nvPr>
        </p:nvGraphicFramePr>
        <p:xfrm>
          <a:off x="1475656" y="1124744"/>
          <a:ext cx="626469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120636"/>
              </p:ext>
            </p:extLst>
          </p:nvPr>
        </p:nvGraphicFramePr>
        <p:xfrm>
          <a:off x="1907704" y="4941168"/>
          <a:ext cx="223224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763"/>
                <a:gridCol w="815485"/>
              </a:tblGrid>
              <a:tr h="205647">
                <a:tc gridSpan="2"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CAJAS</a:t>
                      </a:r>
                      <a:endParaRPr lang="es-MX" sz="160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MX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200263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+mn-lt"/>
                        </a:rPr>
                        <a:t>VS.</a:t>
                      </a:r>
                      <a:r>
                        <a:rPr lang="es-MX" sz="1600" baseline="0" dirty="0" smtClean="0">
                          <a:latin typeface="+mn-lt"/>
                        </a:rPr>
                        <a:t> 2015</a:t>
                      </a:r>
                      <a:endParaRPr lang="es-MX" sz="1600" dirty="0">
                        <a:solidFill>
                          <a:schemeClr val="bg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-1.9%</a:t>
                      </a:r>
                      <a:endParaRPr lang="es-MX" sz="16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3084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+mn-lt"/>
                        </a:rPr>
                        <a:t>VS. POA 2016</a:t>
                      </a:r>
                      <a:endParaRPr lang="es-MX" sz="1600" dirty="0">
                        <a:solidFill>
                          <a:schemeClr val="bg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-3.1%</a:t>
                      </a:r>
                      <a:endParaRPr lang="es-MX" sz="16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1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136192"/>
              </p:ext>
            </p:extLst>
          </p:nvPr>
        </p:nvGraphicFramePr>
        <p:xfrm>
          <a:off x="4932040" y="4948154"/>
          <a:ext cx="230425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578"/>
                <a:gridCol w="882678"/>
              </a:tblGrid>
              <a:tr h="205647">
                <a:tc gridSpan="2"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TEU’S</a:t>
                      </a:r>
                      <a:endParaRPr lang="es-MX" sz="160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MX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200263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+mn-lt"/>
                        </a:rPr>
                        <a:t>VS.</a:t>
                      </a:r>
                      <a:r>
                        <a:rPr lang="es-MX" sz="1600" baseline="0" dirty="0" smtClean="0">
                          <a:latin typeface="+mn-lt"/>
                        </a:rPr>
                        <a:t> 2015</a:t>
                      </a:r>
                      <a:endParaRPr lang="es-MX" sz="1600" dirty="0">
                        <a:solidFill>
                          <a:schemeClr val="bg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-1.1%</a:t>
                      </a:r>
                      <a:endParaRPr lang="es-MX" sz="16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3084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+mn-lt"/>
                        </a:rPr>
                        <a:t>VS. POA 2016</a:t>
                      </a:r>
                      <a:endParaRPr lang="es-MX" sz="1600" dirty="0">
                        <a:solidFill>
                          <a:schemeClr val="bg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-3.9%</a:t>
                      </a:r>
                      <a:endParaRPr lang="es-MX" sz="16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C:\Users\Gtecomercial\AppData\Local\Microsoft\Windows\Temporary Internet Files\Content.Outlook\3CA4XBB3\Logo API Progres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332656"/>
            <a:ext cx="8826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5796136" y="6208362"/>
            <a:ext cx="327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chemeClr val="bg1">
                    <a:lumMod val="50000"/>
                  </a:schemeClr>
                </a:solidFill>
                <a:latin typeface="Trajan Pro" pitchFamily="18" charset="0"/>
              </a:rPr>
              <a:t>COMITÉ DE OPERACIONES</a:t>
            </a:r>
            <a:endParaRPr lang="es-MX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13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61658409"/>
              </p:ext>
            </p:extLst>
          </p:nvPr>
        </p:nvGraphicFramePr>
        <p:xfrm>
          <a:off x="467544" y="1196752"/>
          <a:ext cx="403244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951445"/>
              </p:ext>
            </p:extLst>
          </p:nvPr>
        </p:nvGraphicFramePr>
        <p:xfrm>
          <a:off x="755576" y="4725144"/>
          <a:ext cx="3168352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0889"/>
                <a:gridCol w="1157463"/>
              </a:tblGrid>
              <a:tr h="205647">
                <a:tc gridSpan="2"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CAJAS</a:t>
                      </a:r>
                      <a:r>
                        <a:rPr lang="es-MX" sz="1600" baseline="0" dirty="0" smtClean="0"/>
                        <a:t> </a:t>
                      </a:r>
                      <a:r>
                        <a:rPr lang="es-MX" sz="1600" dirty="0" smtClean="0"/>
                        <a:t>2016</a:t>
                      </a:r>
                      <a:endParaRPr lang="es-MX" sz="160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MX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200263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+mn-lt"/>
                        </a:rPr>
                        <a:t>VS.</a:t>
                      </a:r>
                      <a:r>
                        <a:rPr lang="es-MX" sz="1600" baseline="0" dirty="0" smtClean="0">
                          <a:latin typeface="+mn-lt"/>
                        </a:rPr>
                        <a:t>  Importación 2015</a:t>
                      </a:r>
                      <a:endParaRPr lang="es-MX" sz="1600" dirty="0">
                        <a:solidFill>
                          <a:schemeClr val="bg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-1.6%</a:t>
                      </a:r>
                      <a:endParaRPr lang="es-MX" sz="16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3084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+mn-lt"/>
                        </a:rPr>
                        <a:t>VS. Exportación</a:t>
                      </a:r>
                      <a:r>
                        <a:rPr lang="es-MX" sz="1600" baseline="0" dirty="0" smtClean="0">
                          <a:latin typeface="+mn-lt"/>
                        </a:rPr>
                        <a:t> </a:t>
                      </a:r>
                      <a:r>
                        <a:rPr lang="es-MX" sz="1600" dirty="0" smtClean="0">
                          <a:latin typeface="+mn-lt"/>
                        </a:rPr>
                        <a:t>2015</a:t>
                      </a:r>
                      <a:endParaRPr lang="es-MX" sz="1600" dirty="0">
                        <a:solidFill>
                          <a:schemeClr val="bg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-2.3%</a:t>
                      </a:r>
                      <a:endParaRPr lang="es-MX" sz="16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1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531957"/>
              </p:ext>
            </p:extLst>
          </p:nvPr>
        </p:nvGraphicFramePr>
        <p:xfrm>
          <a:off x="5292080" y="4653136"/>
          <a:ext cx="324036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2771"/>
                <a:gridCol w="1197589"/>
              </a:tblGrid>
              <a:tr h="205647">
                <a:tc gridSpan="2"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TEU’S 2016</a:t>
                      </a:r>
                      <a:endParaRPr lang="es-MX" sz="160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MX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200263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VS.</a:t>
                      </a:r>
                      <a:r>
                        <a:rPr lang="es-MX" sz="1600" baseline="0" dirty="0" smtClean="0"/>
                        <a:t> </a:t>
                      </a:r>
                      <a:r>
                        <a:rPr lang="es-MX" sz="1600" dirty="0" smtClean="0"/>
                        <a:t>Importación</a:t>
                      </a:r>
                      <a:r>
                        <a:rPr lang="es-MX" sz="1600" baseline="0" dirty="0" smtClean="0"/>
                        <a:t> 2015</a:t>
                      </a:r>
                      <a:endParaRPr lang="es-MX" sz="160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-0.8%</a:t>
                      </a:r>
                      <a:endParaRPr lang="es-MX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84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VS. Exportación 2015</a:t>
                      </a:r>
                      <a:endParaRPr lang="es-MX" sz="160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-1.4</a:t>
                      </a:r>
                      <a:r>
                        <a:rPr lang="es-MX" sz="1600" baseline="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%</a:t>
                      </a:r>
                      <a:endParaRPr lang="es-MX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13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3444715"/>
              </p:ext>
            </p:extLst>
          </p:nvPr>
        </p:nvGraphicFramePr>
        <p:xfrm>
          <a:off x="4967536" y="1196752"/>
          <a:ext cx="385293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MANEJO DE CONTENEDORES</a:t>
            </a:r>
            <a:br>
              <a:rPr lang="es-MX" sz="3600" dirty="0" smtClean="0"/>
            </a:br>
            <a:r>
              <a:rPr lang="es-MX" sz="3600" dirty="0" smtClean="0"/>
              <a:t>ENERO-OCTUBRE</a:t>
            </a:r>
            <a:endParaRPr lang="es-MX" sz="3600" dirty="0"/>
          </a:p>
        </p:txBody>
      </p:sp>
      <p:pic>
        <p:nvPicPr>
          <p:cNvPr id="8" name="Picture 2" descr="C:\Users\Gtecomercial\AppData\Local\Microsoft\Windows\Temporary Internet Files\Content.Outlook\3CA4XBB3\Logo API Progres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56376" y="332656"/>
            <a:ext cx="8826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5858480" y="6165304"/>
            <a:ext cx="327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chemeClr val="bg1">
                    <a:lumMod val="50000"/>
                  </a:schemeClr>
                </a:solidFill>
                <a:latin typeface="Trajan Pro" pitchFamily="18" charset="0"/>
              </a:rPr>
              <a:t>COMITÉ DE OPERACIONES</a:t>
            </a:r>
            <a:endParaRPr lang="es-MX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13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92997678"/>
              </p:ext>
            </p:extLst>
          </p:nvPr>
        </p:nvGraphicFramePr>
        <p:xfrm>
          <a:off x="467544" y="1196752"/>
          <a:ext cx="403244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278830"/>
              </p:ext>
            </p:extLst>
          </p:nvPr>
        </p:nvGraphicFramePr>
        <p:xfrm>
          <a:off x="755576" y="4725144"/>
          <a:ext cx="3168352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0889"/>
                <a:gridCol w="1157463"/>
              </a:tblGrid>
              <a:tr h="205647">
                <a:tc gridSpan="2"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CAJAS</a:t>
                      </a:r>
                      <a:r>
                        <a:rPr lang="es-MX" sz="1600" baseline="0" dirty="0" smtClean="0"/>
                        <a:t> </a:t>
                      </a:r>
                      <a:r>
                        <a:rPr lang="es-MX" sz="1600" dirty="0" smtClean="0"/>
                        <a:t>2016</a:t>
                      </a:r>
                      <a:endParaRPr lang="es-MX" sz="160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MX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200263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+mn-lt"/>
                        </a:rPr>
                        <a:t>VS.</a:t>
                      </a:r>
                      <a:r>
                        <a:rPr lang="es-MX" sz="1600" baseline="0" dirty="0" smtClean="0">
                          <a:latin typeface="+mn-lt"/>
                        </a:rPr>
                        <a:t>  Llenos 2015</a:t>
                      </a:r>
                      <a:endParaRPr lang="es-MX" sz="1600" dirty="0">
                        <a:solidFill>
                          <a:schemeClr val="bg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-3.7%</a:t>
                      </a:r>
                      <a:endParaRPr lang="es-MX" sz="16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3084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+mn-lt"/>
                        </a:rPr>
                        <a:t>VS. Vacíos</a:t>
                      </a:r>
                      <a:r>
                        <a:rPr lang="es-MX" sz="1600" baseline="0" dirty="0" smtClean="0">
                          <a:latin typeface="+mn-lt"/>
                        </a:rPr>
                        <a:t> </a:t>
                      </a:r>
                      <a:r>
                        <a:rPr lang="es-MX" sz="1600" dirty="0" smtClean="0">
                          <a:latin typeface="+mn-lt"/>
                        </a:rPr>
                        <a:t>2015</a:t>
                      </a:r>
                      <a:endParaRPr lang="es-MX" sz="1600" dirty="0">
                        <a:solidFill>
                          <a:schemeClr val="bg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3.0%</a:t>
                      </a:r>
                      <a:endParaRPr lang="es-MX" sz="16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1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983926"/>
              </p:ext>
            </p:extLst>
          </p:nvPr>
        </p:nvGraphicFramePr>
        <p:xfrm>
          <a:off x="5292080" y="4653136"/>
          <a:ext cx="324036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2771"/>
                <a:gridCol w="1197589"/>
              </a:tblGrid>
              <a:tr h="205647">
                <a:tc gridSpan="2"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TEU’S 2016</a:t>
                      </a:r>
                      <a:endParaRPr lang="es-MX" sz="160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MX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200263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VS.</a:t>
                      </a:r>
                      <a:r>
                        <a:rPr lang="es-MX" sz="1600" baseline="0" dirty="0" smtClean="0"/>
                        <a:t> Llenos 2015</a:t>
                      </a:r>
                      <a:endParaRPr lang="es-MX" sz="160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-2.3%</a:t>
                      </a:r>
                      <a:endParaRPr lang="es-MX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84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VS. Vacíos 2015</a:t>
                      </a:r>
                      <a:endParaRPr lang="es-MX" sz="160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aseline="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2.0%</a:t>
                      </a:r>
                      <a:endParaRPr lang="es-MX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13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03026346"/>
              </p:ext>
            </p:extLst>
          </p:nvPr>
        </p:nvGraphicFramePr>
        <p:xfrm>
          <a:off x="4967536" y="1196752"/>
          <a:ext cx="385293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MANEJO DE CONTENEDORES</a:t>
            </a:r>
            <a:br>
              <a:rPr lang="es-MX" sz="3600" dirty="0" smtClean="0"/>
            </a:br>
            <a:r>
              <a:rPr lang="es-MX" sz="3600" dirty="0" smtClean="0"/>
              <a:t>ENERO-OCTUBRE</a:t>
            </a:r>
            <a:endParaRPr lang="es-MX" sz="3600" dirty="0"/>
          </a:p>
        </p:txBody>
      </p:sp>
      <p:pic>
        <p:nvPicPr>
          <p:cNvPr id="8" name="Picture 2" descr="C:\Users\Gtecomercial\AppData\Local\Microsoft\Windows\Temporary Internet Files\Content.Outlook\3CA4XBB3\Logo API Progres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56376" y="332656"/>
            <a:ext cx="8826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5858480" y="6165304"/>
            <a:ext cx="327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chemeClr val="bg1">
                    <a:lumMod val="50000"/>
                  </a:schemeClr>
                </a:solidFill>
                <a:latin typeface="Trajan Pro" pitchFamily="18" charset="0"/>
              </a:rPr>
              <a:t>COMITÉ DE OPERACIONES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473100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0" y="32848"/>
            <a:ext cx="9144000" cy="933427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TRÁFICO DE PASAJEROS Y CRUCEROS</a:t>
            </a:r>
            <a:br>
              <a:rPr lang="es-MX" dirty="0" smtClean="0"/>
            </a:br>
            <a:r>
              <a:rPr lang="es-MX" dirty="0" smtClean="0"/>
              <a:t>ENERO-OCTUBRE</a:t>
            </a:r>
            <a:endParaRPr lang="es-MX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923988"/>
              </p:ext>
            </p:extLst>
          </p:nvPr>
        </p:nvGraphicFramePr>
        <p:xfrm>
          <a:off x="395536" y="1196752"/>
          <a:ext cx="806489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040697"/>
              </p:ext>
            </p:extLst>
          </p:nvPr>
        </p:nvGraphicFramePr>
        <p:xfrm>
          <a:off x="683568" y="4509120"/>
          <a:ext cx="792088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151"/>
                <a:gridCol w="1120124"/>
                <a:gridCol w="1040115"/>
                <a:gridCol w="1360151"/>
                <a:gridCol w="1360151"/>
                <a:gridCol w="1680188"/>
              </a:tblGrid>
              <a:tr h="537660">
                <a:tc>
                  <a:txBody>
                    <a:bodyPr/>
                    <a:lstStyle/>
                    <a:p>
                      <a:endParaRPr lang="es-MX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2016</a:t>
                      </a:r>
                      <a:endParaRPr lang="es-MX" sz="18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2015</a:t>
                      </a:r>
                      <a:endParaRPr lang="es-MX" sz="18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POA</a:t>
                      </a:r>
                      <a:r>
                        <a:rPr lang="es-MX" sz="1800" baseline="0" dirty="0" smtClean="0"/>
                        <a:t> 2016</a:t>
                      </a:r>
                      <a:endParaRPr lang="es-MX" sz="18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%</a:t>
                      </a:r>
                    </a:p>
                    <a:p>
                      <a:pPr algn="ctr"/>
                      <a:r>
                        <a:rPr lang="es-MX" sz="1800" dirty="0" smtClean="0"/>
                        <a:t>2016/2015</a:t>
                      </a:r>
                      <a:endParaRPr lang="es-MX" sz="18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% </a:t>
                      </a:r>
                    </a:p>
                    <a:p>
                      <a:pPr algn="ctr"/>
                      <a:r>
                        <a:rPr lang="es-MX" sz="1800" dirty="0" smtClean="0"/>
                        <a:t>2016/POA</a:t>
                      </a:r>
                      <a:r>
                        <a:rPr lang="es-MX" sz="1800" baseline="0" dirty="0" smtClean="0"/>
                        <a:t> 2016</a:t>
                      </a:r>
                      <a:endParaRPr lang="es-MX" sz="18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07234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Cruceros</a:t>
                      </a:r>
                      <a:endParaRPr lang="es-MX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  <a:endParaRPr lang="es-MX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  <a:endParaRPr lang="es-MX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  <a:endParaRPr lang="es-MX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-11.3</a:t>
                      </a:r>
                      <a:endParaRPr lang="es-MX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0.0</a:t>
                      </a:r>
                      <a:endParaRPr lang="es-MX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7234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Pasajeros</a:t>
                      </a:r>
                      <a:endParaRPr lang="es-MX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269,799</a:t>
                      </a:r>
                      <a:endParaRPr lang="es-MX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279,673</a:t>
                      </a:r>
                      <a:endParaRPr lang="es-MX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233,500</a:t>
                      </a:r>
                      <a:endParaRPr lang="es-MX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-3.5</a:t>
                      </a:r>
                      <a:endParaRPr lang="es-MX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15.5</a:t>
                      </a:r>
                      <a:endParaRPr lang="es-MX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C:\Users\Gtecomercial\AppData\Local\Microsoft\Windows\Temporary Internet Files\Content.Outlook\3CA4XBB3\Logo API Progres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19107" y="477044"/>
            <a:ext cx="8826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5849771" y="6165304"/>
            <a:ext cx="327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chemeClr val="bg1">
                    <a:lumMod val="50000"/>
                  </a:schemeClr>
                </a:solidFill>
                <a:latin typeface="Trajan Pro" pitchFamily="18" charset="0"/>
              </a:rPr>
              <a:t>COMITÉ DE OPERACIONES</a:t>
            </a:r>
            <a:endParaRPr lang="es-MX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33427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RENDIMIENTOS POR TIPO DE CARGA</a:t>
            </a:r>
            <a:br>
              <a:rPr lang="es-MX" dirty="0" smtClean="0"/>
            </a:br>
            <a:r>
              <a:rPr lang="es-MX" dirty="0" smtClean="0"/>
              <a:t>ENERO-OCTUBRE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000152"/>
              </p:ext>
            </p:extLst>
          </p:nvPr>
        </p:nvGraphicFramePr>
        <p:xfrm>
          <a:off x="395536" y="991905"/>
          <a:ext cx="8352927" cy="4754880"/>
        </p:xfrm>
        <a:graphic>
          <a:graphicData uri="http://schemas.openxmlformats.org/drawingml/2006/table">
            <a:tbl>
              <a:tblPr firstCol="1">
                <a:tableStyleId>{BC89EF96-8CEA-46FF-86C4-4CE0E7609802}</a:tableStyleId>
              </a:tblPr>
              <a:tblGrid>
                <a:gridCol w="2513988"/>
                <a:gridCol w="1946313"/>
                <a:gridCol w="1135349"/>
                <a:gridCol w="1135349"/>
                <a:gridCol w="1621928"/>
              </a:tblGrid>
              <a:tr h="522194">
                <a:tc gridSpan="2"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</a:rPr>
                        <a:t>PRODUCTIVIDAD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</a:rPr>
                        <a:t>TON</a:t>
                      </a:r>
                      <a:r>
                        <a:rPr lang="es-MX" sz="1600" b="1" baseline="0" dirty="0" smtClean="0">
                          <a:solidFill>
                            <a:schemeClr val="bg1"/>
                          </a:solidFill>
                        </a:rPr>
                        <a:t> / HR BUQUE OPERACIONES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</a:rPr>
                        <a:t>% VARIACIÓN 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02323">
                <a:tc gridSpan="2"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</a:rPr>
                        <a:t>TIPO DE CARGA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</a:rPr>
                        <a:t>POA 2016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</a:rPr>
                        <a:t>2016 / POA 2016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02323">
                <a:tc rowSpan="2">
                  <a:txBody>
                    <a:bodyPr/>
                    <a:lstStyle/>
                    <a:p>
                      <a:r>
                        <a:rPr lang="es-MX" sz="1500" dirty="0" smtClean="0"/>
                        <a:t>Carga</a:t>
                      </a:r>
                      <a:r>
                        <a:rPr lang="es-MX" sz="1500" baseline="0" dirty="0" smtClean="0"/>
                        <a:t> General Fraccionada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/>
                        <a:t>Baja Densidad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cs typeface="Arial" pitchFamily="34" charset="0"/>
                        </a:rPr>
                        <a:t>N/R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/>
                        <a:t>30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rPr>
                        <a:t>N/C</a:t>
                      </a:r>
                      <a:endParaRPr lang="es-MX" sz="1500" b="0" i="0" dirty="0">
                        <a:solidFill>
                          <a:schemeClr val="tx1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2323">
                <a:tc vMerge="1">
                  <a:txBody>
                    <a:bodyPr/>
                    <a:lstStyle/>
                    <a:p>
                      <a:endParaRPr lang="es-MX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/>
                        <a:t>Alta Densidad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cs typeface="Arial" pitchFamily="34" charset="0"/>
                        </a:rPr>
                        <a:t>45.6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/>
                        <a:t>60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rPr>
                        <a:t>-24.0</a:t>
                      </a:r>
                      <a:endParaRPr lang="es-MX" sz="1500" b="0" i="0" dirty="0">
                        <a:solidFill>
                          <a:schemeClr val="tx1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2323">
                <a:tc rowSpan="2">
                  <a:txBody>
                    <a:bodyPr/>
                    <a:lstStyle/>
                    <a:p>
                      <a:r>
                        <a:rPr lang="es-MX" sz="1500" dirty="0" smtClean="0"/>
                        <a:t>Carga General Unitizada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/>
                        <a:t>Baja Densidad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cs typeface="Arial" pitchFamily="34" charset="0"/>
                        </a:rPr>
                        <a:t>46.6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/>
                        <a:t>75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rPr>
                        <a:t>-37.9</a:t>
                      </a:r>
                      <a:endParaRPr lang="es-MX" sz="1500" b="0" i="0" dirty="0">
                        <a:solidFill>
                          <a:schemeClr val="tx1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2323">
                <a:tc vMerge="1">
                  <a:txBody>
                    <a:bodyPr/>
                    <a:lstStyle/>
                    <a:p>
                      <a:endParaRPr lang="es-MX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/>
                        <a:t>Alta</a:t>
                      </a:r>
                      <a:r>
                        <a:rPr lang="es-MX" sz="1500" baseline="0" dirty="0" smtClean="0"/>
                        <a:t> Densidad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cs typeface="Arial" pitchFamily="34" charset="0"/>
                        </a:rPr>
                        <a:t>N/R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/>
                        <a:t>135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b="0" i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N/C</a:t>
                      </a:r>
                      <a:endParaRPr lang="es-MX" sz="1500" b="0" i="0" dirty="0">
                        <a:solidFill>
                          <a:schemeClr val="tx1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2323">
                <a:tc rowSpan="2">
                  <a:txBody>
                    <a:bodyPr/>
                    <a:lstStyle/>
                    <a:p>
                      <a:r>
                        <a:rPr lang="es-MX" sz="1500" dirty="0" smtClean="0"/>
                        <a:t>Contenedores*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/>
                        <a:t>Semiespecializado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28.2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/>
                        <a:t>25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rPr>
                        <a:t>12.8</a:t>
                      </a:r>
                      <a:endParaRPr lang="es-MX" sz="1500" b="0" i="0" dirty="0">
                        <a:solidFill>
                          <a:schemeClr val="tx1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2323">
                <a:tc vMerge="1">
                  <a:txBody>
                    <a:bodyPr/>
                    <a:lstStyle/>
                    <a:p>
                      <a:endParaRPr lang="es-MX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/>
                        <a:t>Especializado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37.5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30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rPr>
                        <a:t>25.0</a:t>
                      </a:r>
                      <a:endParaRPr lang="es-MX" sz="1500" b="0" i="0" dirty="0">
                        <a:solidFill>
                          <a:schemeClr val="tx1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2323">
                <a:tc rowSpan="2">
                  <a:txBody>
                    <a:bodyPr/>
                    <a:lstStyle/>
                    <a:p>
                      <a:r>
                        <a:rPr lang="es-MX" sz="1500" dirty="0" smtClean="0"/>
                        <a:t>Granel Agrícola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/>
                        <a:t>Semiespecializado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cs typeface="Arial" pitchFamily="34" charset="0"/>
                        </a:rPr>
                        <a:t>440.9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/>
                        <a:t>470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rPr>
                        <a:t>-6.2</a:t>
                      </a:r>
                      <a:endParaRPr lang="es-MX" sz="1500" b="0" i="0" dirty="0">
                        <a:solidFill>
                          <a:schemeClr val="tx1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2323">
                <a:tc vMerge="1">
                  <a:txBody>
                    <a:bodyPr/>
                    <a:lstStyle/>
                    <a:p>
                      <a:endParaRPr lang="es-MX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/>
                        <a:t>No Especializado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206.1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/>
                        <a:t>260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rPr>
                        <a:t>-20.7</a:t>
                      </a:r>
                      <a:endParaRPr lang="es-MX" sz="1500" b="0" i="0" dirty="0">
                        <a:solidFill>
                          <a:schemeClr val="tx1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2323">
                <a:tc rowSpan="2">
                  <a:txBody>
                    <a:bodyPr/>
                    <a:lstStyle/>
                    <a:p>
                      <a:r>
                        <a:rPr lang="es-MX" sz="1500" dirty="0" smtClean="0"/>
                        <a:t>Granel Mineral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/>
                        <a:t>Almejas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cs typeface="Arial" pitchFamily="34" charset="0"/>
                        </a:rPr>
                        <a:t>238.1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/>
                        <a:t>270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rPr>
                        <a:t>-11.8</a:t>
                      </a:r>
                      <a:endParaRPr lang="es-MX" sz="1500" b="0" i="0" dirty="0">
                        <a:solidFill>
                          <a:schemeClr val="tx1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2323">
                <a:tc vMerge="1">
                  <a:txBody>
                    <a:bodyPr/>
                    <a:lstStyle/>
                    <a:p>
                      <a:endParaRPr lang="es-MX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/>
                        <a:t>Terminal Coloradas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N/R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/>
                        <a:t>200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b="0" i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N/C</a:t>
                      </a:r>
                      <a:endParaRPr lang="es-MX" sz="1500" b="0" i="0" dirty="0">
                        <a:solidFill>
                          <a:schemeClr val="tx1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2323">
                <a:tc>
                  <a:txBody>
                    <a:bodyPr/>
                    <a:lstStyle/>
                    <a:p>
                      <a:r>
                        <a:rPr lang="es-MX" sz="1500" dirty="0" smtClean="0"/>
                        <a:t>Fluidos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/>
                        <a:t>No Especializado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118.3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/>
                        <a:t>110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rPr>
                        <a:t>7.5</a:t>
                      </a:r>
                      <a:endParaRPr lang="es-MX" sz="1500" b="0" i="0" dirty="0">
                        <a:solidFill>
                          <a:schemeClr val="tx1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2323">
                <a:tc>
                  <a:txBody>
                    <a:bodyPr/>
                    <a:lstStyle/>
                    <a:p>
                      <a:r>
                        <a:rPr lang="es-MX" sz="1500" dirty="0" smtClean="0"/>
                        <a:t>Fluidos Petroleros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/>
                        <a:t>406.5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/>
                        <a:t>390</a:t>
                      </a:r>
                      <a:endParaRPr lang="es-MX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rPr>
                        <a:t>4.2</a:t>
                      </a:r>
                      <a:endParaRPr lang="es-MX" sz="1500" b="0" i="0" dirty="0">
                        <a:solidFill>
                          <a:schemeClr val="tx1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23528" y="5805264"/>
            <a:ext cx="2357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s-MX" sz="1200" b="1" dirty="0" smtClean="0"/>
              <a:t> </a:t>
            </a:r>
            <a:r>
              <a:rPr lang="es-MX" sz="1200" b="1" dirty="0" smtClean="0">
                <a:latin typeface="Arial" pitchFamily="34" charset="0"/>
                <a:cs typeface="Arial" pitchFamily="34" charset="0"/>
              </a:rPr>
              <a:t>Caja hora buque operación</a:t>
            </a:r>
            <a:endParaRPr lang="es-MX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Gtecomercial\AppData\Local\Microsoft\Windows\Temporary Internet Files\Content.Outlook\3CA4XBB3\Logo API Progres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404664"/>
            <a:ext cx="882650" cy="57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5868744" y="6165304"/>
            <a:ext cx="327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chemeClr val="bg1">
                    <a:lumMod val="50000"/>
                  </a:schemeClr>
                </a:solidFill>
                <a:latin typeface="Trajan Pro" pitchFamily="18" charset="0"/>
              </a:rPr>
              <a:t>COMITÉ DE OPERACIONES</a:t>
            </a:r>
            <a:endParaRPr lang="es-MX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179512" y="1268760"/>
          <a:ext cx="8641476" cy="4549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933"/>
                <a:gridCol w="2286562"/>
                <a:gridCol w="1440160"/>
                <a:gridCol w="1751389"/>
                <a:gridCol w="985432"/>
              </a:tblGrid>
              <a:tr h="346825">
                <a:tc gridSpan="5"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OCTUBRE 2016</a:t>
                      </a:r>
                      <a:endParaRPr lang="es-MX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20146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TIPO DE CARGA</a:t>
                      </a:r>
                      <a:endParaRPr lang="es-MX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EMBARCACIÓN</a:t>
                      </a:r>
                      <a:endParaRPr lang="es-MX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TONELADAS</a:t>
                      </a:r>
                      <a:endParaRPr lang="es-MX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PRODUCTO</a:t>
                      </a:r>
                      <a:endParaRPr lang="es-MX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THBO</a:t>
                      </a:r>
                      <a:endParaRPr lang="es-MX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06898">
                <a:tc rowSpan="2">
                  <a:txBody>
                    <a:bodyPr/>
                    <a:lstStyle/>
                    <a:p>
                      <a:pPr algn="ctr"/>
                      <a:r>
                        <a:rPr lang="es-MX" sz="1600" b="0" i="0" baseline="0" dirty="0" smtClean="0"/>
                        <a:t>Caga General </a:t>
                      </a:r>
                      <a:r>
                        <a:rPr lang="es-MX" sz="1600" b="0" i="0" baseline="0" dirty="0" err="1" smtClean="0"/>
                        <a:t>Unitizada</a:t>
                      </a:r>
                      <a:endParaRPr lang="es-MX" sz="1600" b="0" i="0" baseline="0" dirty="0" smtClean="0"/>
                    </a:p>
                    <a:p>
                      <a:pPr algn="ctr"/>
                      <a:r>
                        <a:rPr lang="es-MX" sz="1600" b="0" i="0" baseline="0" dirty="0" smtClean="0"/>
                        <a:t>Baja Densidad </a:t>
                      </a:r>
                    </a:p>
                    <a:p>
                      <a:pPr algn="ctr"/>
                      <a:r>
                        <a:rPr lang="es-MX" sz="1600" b="0" i="0" baseline="0" dirty="0" smtClean="0"/>
                        <a:t>THBO 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Melba v-02.2016</a:t>
                      </a:r>
                      <a:endParaRPr lang="es-MX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2,265</a:t>
                      </a:r>
                      <a:endParaRPr lang="es-MX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Alimento</a:t>
                      </a:r>
                      <a:r>
                        <a:rPr lang="es-MX" sz="16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para cerdo</a:t>
                      </a:r>
                      <a:endParaRPr lang="es-MX" sz="1600" b="0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26.9</a:t>
                      </a:r>
                      <a:endParaRPr lang="es-MX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06898">
                <a:tc vMerge="1">
                  <a:txBody>
                    <a:bodyPr/>
                    <a:lstStyle/>
                    <a:p>
                      <a:pPr algn="ctr"/>
                      <a:endParaRPr lang="es-MX" sz="1600" b="0" i="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Bernarda v-P1617</a:t>
                      </a:r>
                      <a:endParaRPr lang="es-MX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2,257</a:t>
                      </a:r>
                      <a:endParaRPr lang="es-MX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Alimento</a:t>
                      </a:r>
                      <a:r>
                        <a:rPr lang="es-MX" sz="16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para cerdo</a:t>
                      </a:r>
                      <a:endParaRPr lang="es-MX" sz="1600" b="0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39.1</a:t>
                      </a:r>
                      <a:endParaRPr lang="es-MX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20329">
                <a:tc>
                  <a:txBody>
                    <a:bodyPr/>
                    <a:lstStyle/>
                    <a:p>
                      <a:pPr algn="ctr"/>
                      <a:r>
                        <a:rPr lang="es-MX" sz="1600" b="0" i="0" baseline="0" dirty="0" smtClean="0"/>
                        <a:t>Granel Agrícola</a:t>
                      </a:r>
                    </a:p>
                    <a:p>
                      <a:pPr algn="ctr"/>
                      <a:r>
                        <a:rPr lang="es-MX" sz="1600" b="0" i="0" baseline="0" dirty="0" err="1" smtClean="0"/>
                        <a:t>Semiespecializado</a:t>
                      </a:r>
                      <a:endParaRPr lang="es-MX" sz="1600" b="0" i="0" baseline="0" dirty="0" smtClean="0"/>
                    </a:p>
                    <a:p>
                      <a:pPr algn="ctr"/>
                      <a:r>
                        <a:rPr lang="es-MX" sz="1600" b="0" i="0" baseline="0" dirty="0" smtClean="0"/>
                        <a:t>THBO 470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err="1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Atlantic</a:t>
                      </a:r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Ensenada v-6340</a:t>
                      </a:r>
                    </a:p>
                    <a:p>
                      <a:pPr algn="ctr"/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(Enmienda)</a:t>
                      </a:r>
                      <a:endParaRPr lang="es-MX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34,100</a:t>
                      </a:r>
                      <a:endParaRPr lang="es-MX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Maíz</a:t>
                      </a:r>
                      <a:r>
                        <a:rPr lang="es-MX" sz="16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Amarillo</a:t>
                      </a:r>
                      <a:endParaRPr lang="es-MX" sz="1600" b="0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304.7</a:t>
                      </a:r>
                      <a:endParaRPr lang="es-MX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20329">
                <a:tc>
                  <a:txBody>
                    <a:bodyPr/>
                    <a:lstStyle/>
                    <a:p>
                      <a:pPr algn="ctr"/>
                      <a:r>
                        <a:rPr lang="es-MX" sz="1600" b="0" i="0" baseline="0" dirty="0" smtClean="0"/>
                        <a:t>Granel Agrícola </a:t>
                      </a:r>
                    </a:p>
                    <a:p>
                      <a:pPr algn="ctr"/>
                      <a:r>
                        <a:rPr lang="es-MX" sz="1600" b="0" i="0" baseline="0" dirty="0" smtClean="0"/>
                        <a:t>No Especializado</a:t>
                      </a:r>
                    </a:p>
                    <a:p>
                      <a:pPr algn="ctr"/>
                      <a:r>
                        <a:rPr lang="es-MX" sz="1600" b="0" i="0" baseline="0" dirty="0" smtClean="0"/>
                        <a:t>THBO 260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err="1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Orient</a:t>
                      </a:r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s-MX" sz="1600" b="0" dirty="0" err="1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Tide</a:t>
                      </a:r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v-418/4391</a:t>
                      </a:r>
                      <a:endParaRPr lang="es-MX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25,000</a:t>
                      </a:r>
                      <a:endParaRPr lang="es-MX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Azúcar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139.9</a:t>
                      </a:r>
                      <a:endParaRPr lang="es-MX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91514">
                <a:tc rowSpan="2">
                  <a:txBody>
                    <a:bodyPr/>
                    <a:lstStyle/>
                    <a:p>
                      <a:pPr algn="ctr"/>
                      <a:r>
                        <a:rPr lang="es-MX" sz="1600" b="0" i="0" baseline="0" dirty="0" smtClean="0"/>
                        <a:t>Fluidos </a:t>
                      </a:r>
                    </a:p>
                    <a:p>
                      <a:pPr algn="ctr"/>
                      <a:r>
                        <a:rPr lang="es-MX" sz="1600" b="0" i="0" baseline="0" dirty="0" smtClean="0"/>
                        <a:t>No Especializado</a:t>
                      </a:r>
                    </a:p>
                    <a:p>
                      <a:pPr algn="ctr"/>
                      <a:r>
                        <a:rPr lang="es-MX" sz="1600" b="0" i="0" baseline="0" dirty="0" smtClean="0"/>
                        <a:t>THBO 110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Amelia v-04.2016</a:t>
                      </a:r>
                      <a:endParaRPr lang="es-MX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1,800</a:t>
                      </a:r>
                      <a:endParaRPr lang="es-MX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Estearina de Palma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83.7</a:t>
                      </a:r>
                      <a:endParaRPr lang="es-MX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91514">
                <a:tc vMerge="1">
                  <a:txBody>
                    <a:bodyPr/>
                    <a:lstStyle/>
                    <a:p>
                      <a:pPr algn="ctr"/>
                      <a:endParaRPr lang="es-MX" sz="1600" b="0" i="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San Beato</a:t>
                      </a:r>
                      <a:r>
                        <a:rPr lang="es-MX" sz="16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v-001</a:t>
                      </a:r>
                      <a:endParaRPr lang="es-MX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2,186</a:t>
                      </a:r>
                      <a:endParaRPr lang="es-MX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Asfalto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67.5</a:t>
                      </a:r>
                      <a:endParaRPr lang="es-MX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56997" y="191317"/>
            <a:ext cx="8231040" cy="933427"/>
          </a:xfrm>
        </p:spPr>
        <p:txBody>
          <a:bodyPr/>
          <a:lstStyle/>
          <a:p>
            <a:r>
              <a:rPr lang="es-MX" sz="2800" dirty="0" smtClean="0"/>
              <a:t>EMBARCACIONES QUE NO ALCANZARON EL RENDIMIENTO REQUERIDO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75747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4 Subtítulo"/>
          <p:cNvSpPr>
            <a:spLocks noGrp="1"/>
          </p:cNvSpPr>
          <p:nvPr>
            <p:ph type="body" idx="1"/>
          </p:nvPr>
        </p:nvSpPr>
        <p:spPr>
          <a:xfrm>
            <a:off x="611188" y="2060575"/>
            <a:ext cx="7772400" cy="1500188"/>
          </a:xfrm>
        </p:spPr>
        <p:txBody>
          <a:bodyPr/>
          <a:lstStyle/>
          <a:p>
            <a:pPr algn="ctr" eaLnBrk="1" hangingPunct="1"/>
            <a:r>
              <a:rPr lang="es-MX" sz="3200" b="1" dirty="0" smtClean="0">
                <a:solidFill>
                  <a:schemeClr val="tx1"/>
                </a:solidFill>
                <a:latin typeface="Soberana Sans" panose="02000000000000000000" pitchFamily="50" charset="0"/>
              </a:rPr>
              <a:t>6.- Situación Operativa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20308" y="5949280"/>
            <a:ext cx="3330575" cy="685800"/>
          </a:xfrm>
          <a:prstGeom prst="rect">
            <a:avLst/>
          </a:prstGeom>
        </p:spPr>
        <p:txBody>
          <a:bodyPr lIns="91406" tIns="45704" rIns="91406" bIns="45704" anchor="ctr"/>
          <a:lstStyle/>
          <a:p>
            <a:pPr algn="ctr" defTabSz="9140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>
                <a:solidFill>
                  <a:schemeClr val="bg1">
                    <a:lumMod val="50000"/>
                  </a:schemeClr>
                </a:solidFill>
                <a:latin typeface="Trajan Pro" pitchFamily="18" charset="0"/>
                <a:ea typeface="+mj-ea"/>
                <a:cs typeface="+mj-cs"/>
              </a:rPr>
              <a:t>COMITÉ DE OPERACIONES</a:t>
            </a:r>
            <a:r>
              <a:rPr lang="es-MX" b="1" dirty="0">
                <a:solidFill>
                  <a:schemeClr val="bg1">
                    <a:lumMod val="85000"/>
                  </a:schemeClr>
                </a:solidFill>
                <a:latin typeface="Trajan Pro" pitchFamily="18" charset="0"/>
                <a:ea typeface="+mj-ea"/>
                <a:cs typeface="+mj-cs"/>
              </a:rPr>
              <a:t>.</a:t>
            </a:r>
          </a:p>
        </p:txBody>
      </p:sp>
      <p:pic>
        <p:nvPicPr>
          <p:cNvPr id="28676" name="Picture 2" descr="C:\Users\Gtecomercial\AppData\Local\Microsoft\Windows\Temporary Internet Files\Content.Outlook\3CA4XBB3\Logo API Progres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7500" y="333375"/>
            <a:ext cx="8826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74063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body" idx="1"/>
          </p:nvPr>
        </p:nvSpPr>
        <p:spPr>
          <a:xfrm>
            <a:off x="323850" y="1556793"/>
            <a:ext cx="8642350" cy="2448272"/>
          </a:xfrm>
        </p:spPr>
        <p:txBody>
          <a:bodyPr rtlCol="0">
            <a:normAutofit/>
          </a:bodyPr>
          <a:lstStyle/>
          <a:p>
            <a:pPr algn="ctr" defTabSz="914175" eaLnBrk="1" fontAlgn="auto" hangingPunct="1">
              <a:spcAft>
                <a:spcPts val="0"/>
              </a:spcAft>
              <a:defRPr/>
            </a:pPr>
            <a:r>
              <a:rPr lang="es-MX" sz="3200" b="1" dirty="0" smtClean="0">
                <a:solidFill>
                  <a:schemeClr val="tx1"/>
                </a:solidFill>
                <a:latin typeface="Soberana Sans" panose="02000000000000000000" pitchFamily="50" charset="0"/>
              </a:rPr>
              <a:t>7.- Asuntos Generales </a:t>
            </a:r>
          </a:p>
          <a:p>
            <a:pPr algn="just" defTabSz="914175" eaLnBrk="1" fontAlgn="auto" hangingPunct="1">
              <a:spcAft>
                <a:spcPts val="0"/>
              </a:spcAft>
              <a:defRPr/>
            </a:pPr>
            <a:endParaRPr lang="es-MX" sz="2900" dirty="0" smtClean="0">
              <a:solidFill>
                <a:schemeClr val="tx1"/>
              </a:solidFill>
              <a:latin typeface="Soberana Sans" panose="02000000000000000000" pitchFamily="50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13425" y="5976938"/>
            <a:ext cx="3330575" cy="685800"/>
          </a:xfrm>
          <a:prstGeom prst="rect">
            <a:avLst/>
          </a:prstGeom>
        </p:spPr>
        <p:txBody>
          <a:bodyPr lIns="91406" tIns="45704" rIns="91406" bIns="45704" anchor="ctr"/>
          <a:lstStyle/>
          <a:p>
            <a:pPr algn="ctr" defTabSz="9140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>
                <a:solidFill>
                  <a:schemeClr val="bg1">
                    <a:lumMod val="50000"/>
                  </a:schemeClr>
                </a:solidFill>
                <a:latin typeface="Trajan Pro" pitchFamily="18" charset="0"/>
                <a:ea typeface="+mj-ea"/>
                <a:cs typeface="+mj-cs"/>
              </a:rPr>
              <a:t>COMITÉ DE OPERACIONES</a:t>
            </a:r>
            <a:r>
              <a:rPr lang="es-MX" b="1" dirty="0">
                <a:solidFill>
                  <a:schemeClr val="bg1">
                    <a:lumMod val="85000"/>
                  </a:schemeClr>
                </a:solidFill>
                <a:latin typeface="Trajan Pro" pitchFamily="18" charset="0"/>
                <a:ea typeface="+mj-ea"/>
                <a:cs typeface="+mj-cs"/>
              </a:rPr>
              <a:t>.</a:t>
            </a:r>
          </a:p>
        </p:txBody>
      </p:sp>
      <p:pic>
        <p:nvPicPr>
          <p:cNvPr id="29700" name="Picture 2" descr="C:\Users\Gtecomercial\AppData\Local\Microsoft\Windows\Temporary Internet Files\Content.Outlook\3CA4XBB3\Logo API Progres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7500" y="333375"/>
            <a:ext cx="8826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821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Título"/>
          <p:cNvSpPr txBox="1">
            <a:spLocks/>
          </p:cNvSpPr>
          <p:nvPr/>
        </p:nvSpPr>
        <p:spPr>
          <a:xfrm>
            <a:off x="207569" y="2132856"/>
            <a:ext cx="8642350" cy="1235075"/>
          </a:xfrm>
          <a:prstGeom prst="rect">
            <a:avLst/>
          </a:prstGeom>
        </p:spPr>
        <p:txBody>
          <a:bodyPr lIns="91406" tIns="45704" rIns="91406" bIns="45704" anchor="ctr">
            <a:normAutofit/>
          </a:bodyPr>
          <a:lstStyle/>
          <a:p>
            <a:pPr algn="ctr" defTabSz="9140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berana Sans" panose="02000000000000000000" pitchFamily="50" charset="0"/>
                <a:ea typeface="+mj-ea"/>
                <a:cs typeface="+mj-cs"/>
              </a:rPr>
              <a:t>COMITÉ DE OPERACIONES</a:t>
            </a:r>
            <a:endParaRPr lang="es-MX" sz="4400" b="1" dirty="0">
              <a:latin typeface="Soberana Sans" panose="02000000000000000000" pitchFamily="50" charset="0"/>
              <a:ea typeface="+mj-ea"/>
              <a:cs typeface="+mj-cs"/>
            </a:endParaRPr>
          </a:p>
        </p:txBody>
      </p:sp>
      <p:sp>
        <p:nvSpPr>
          <p:cNvPr id="4" name="4 Subtítulo"/>
          <p:cNvSpPr txBox="1">
            <a:spLocks/>
          </p:cNvSpPr>
          <p:nvPr/>
        </p:nvSpPr>
        <p:spPr>
          <a:xfrm>
            <a:off x="1179513" y="3625850"/>
            <a:ext cx="7050087" cy="1360488"/>
          </a:xfrm>
          <a:prstGeom prst="rect">
            <a:avLst/>
          </a:prstGeom>
        </p:spPr>
        <p:txBody>
          <a:bodyPr lIns="91406" tIns="45704" rIns="91406" bIns="45704">
            <a:normAutofit fontScale="92500" lnSpcReduction="20000"/>
          </a:bodyPr>
          <a:lstStyle/>
          <a:p>
            <a:pPr algn="ctr" defTabSz="914063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MX" sz="3200" b="1" dirty="0" smtClean="0">
                <a:latin typeface="Soberana Sans" panose="02000000000000000000" pitchFamily="50" charset="0"/>
              </a:rPr>
              <a:t>DECIMA PRIMERA </a:t>
            </a:r>
            <a:r>
              <a:rPr lang="es-MX" sz="3200" b="1" dirty="0" smtClean="0">
                <a:latin typeface="Soberana Sans" panose="02000000000000000000" pitchFamily="50" charset="0"/>
                <a:cs typeface="+mn-cs"/>
              </a:rPr>
              <a:t>SESIÓN ORDINARIA</a:t>
            </a:r>
          </a:p>
          <a:p>
            <a:pPr algn="ctr" defTabSz="914063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MX" sz="3200" b="1" dirty="0" smtClean="0">
                <a:latin typeface="Soberana Sans" panose="02000000000000000000" pitchFamily="50" charset="0"/>
              </a:rPr>
              <a:t>17</a:t>
            </a:r>
            <a:r>
              <a:rPr lang="es-MX" sz="3200" b="1" dirty="0" smtClean="0">
                <a:latin typeface="Soberana Sans" panose="02000000000000000000" pitchFamily="50" charset="0"/>
                <a:cs typeface="+mn-cs"/>
              </a:rPr>
              <a:t> DE </a:t>
            </a:r>
            <a:r>
              <a:rPr lang="es-MX" sz="3200" b="1" dirty="0" smtClean="0">
                <a:latin typeface="Soberana Sans" panose="02000000000000000000" pitchFamily="50" charset="0"/>
              </a:rPr>
              <a:t>NOVIEMBRE</a:t>
            </a:r>
            <a:r>
              <a:rPr lang="es-MX" sz="3200" b="1" dirty="0" smtClean="0">
                <a:latin typeface="Soberana Sans" panose="02000000000000000000" pitchFamily="50" charset="0"/>
                <a:cs typeface="+mn-cs"/>
              </a:rPr>
              <a:t> DE  2016</a:t>
            </a:r>
            <a:endParaRPr lang="es-MX" sz="3200" b="1" dirty="0">
              <a:solidFill>
                <a:schemeClr val="tx1">
                  <a:tint val="75000"/>
                </a:schemeClr>
              </a:solidFill>
              <a:latin typeface="Adobe Caslon Pro" pitchFamily="18" charset="0"/>
              <a:cs typeface="+mn-cs"/>
            </a:endParaRPr>
          </a:p>
        </p:txBody>
      </p:sp>
      <p:pic>
        <p:nvPicPr>
          <p:cNvPr id="20484" name="Picture 2" descr="C:\Users\Gtecomercial\AppData\Local\Microsoft\Windows\Temporary Internet Files\Content.Outlook\3CA4XBB3\Logo API Progres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7500" y="333375"/>
            <a:ext cx="8826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95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Título"/>
          <p:cNvSpPr txBox="1">
            <a:spLocks/>
          </p:cNvSpPr>
          <p:nvPr/>
        </p:nvSpPr>
        <p:spPr>
          <a:xfrm>
            <a:off x="1435100" y="1992313"/>
            <a:ext cx="6207125" cy="2547937"/>
          </a:xfrm>
          <a:prstGeom prst="rect">
            <a:avLst/>
          </a:prstGeom>
        </p:spPr>
        <p:txBody>
          <a:bodyPr lIns="91406" tIns="45704" rIns="91406" bIns="45704" anchor="ctr">
            <a:normAutofit fontScale="97500"/>
          </a:bodyPr>
          <a:lstStyle/>
          <a:p>
            <a:pPr algn="ctr" defTabSz="9140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100" b="1" dirty="0">
                <a:latin typeface="Adobe Caslon Pro"/>
                <a:cs typeface="+mn-cs"/>
              </a:rPr>
              <a:t>Gracias por su atención.</a:t>
            </a:r>
            <a:r>
              <a:rPr lang="es-ES" sz="6500" b="1" dirty="0">
                <a:latin typeface="Trajan Pro" pitchFamily="18" charset="0"/>
                <a:cs typeface="+mn-cs"/>
              </a:rPr>
              <a:t/>
            </a:r>
            <a:br>
              <a:rPr lang="es-ES" sz="6500" b="1" dirty="0">
                <a:latin typeface="Trajan Pro" pitchFamily="18" charset="0"/>
                <a:cs typeface="+mn-cs"/>
              </a:rPr>
            </a:br>
            <a:endParaRPr lang="es-MX" sz="4400" dirty="0">
              <a:latin typeface="Trajan Pro" pitchFamily="18" charset="0"/>
              <a:ea typeface="+mj-ea"/>
              <a:cs typeface="+mj-cs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813425" y="5976938"/>
            <a:ext cx="3330575" cy="685800"/>
          </a:xfrm>
          <a:prstGeom prst="rect">
            <a:avLst/>
          </a:prstGeom>
        </p:spPr>
        <p:txBody>
          <a:bodyPr lIns="91406" tIns="45704" rIns="91406" bIns="45704" anchor="ctr"/>
          <a:lstStyle/>
          <a:p>
            <a:pPr algn="ctr" defTabSz="9140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>
                <a:solidFill>
                  <a:schemeClr val="bg1">
                    <a:lumMod val="50000"/>
                  </a:schemeClr>
                </a:solidFill>
                <a:latin typeface="Trajan Pro" pitchFamily="18" charset="0"/>
                <a:ea typeface="+mj-ea"/>
                <a:cs typeface="+mj-cs"/>
              </a:rPr>
              <a:t>COMITÉ DE OPERACIONES</a:t>
            </a:r>
            <a:r>
              <a:rPr lang="es-MX" b="1" dirty="0">
                <a:solidFill>
                  <a:schemeClr val="bg1">
                    <a:lumMod val="85000"/>
                  </a:schemeClr>
                </a:solidFill>
                <a:latin typeface="Trajan Pro" pitchFamily="18" charset="0"/>
                <a:ea typeface="+mj-ea"/>
                <a:cs typeface="+mj-cs"/>
              </a:rPr>
              <a:t>.</a:t>
            </a:r>
          </a:p>
        </p:txBody>
      </p:sp>
      <p:pic>
        <p:nvPicPr>
          <p:cNvPr id="31748" name="Picture 2" descr="C:\Users\Gtecomercial\AppData\Local\Microsoft\Windows\Temporary Internet Files\Content.Outlook\3CA4XBB3\Logo API Progres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7500" y="333375"/>
            <a:ext cx="8826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35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 Título"/>
          <p:cNvSpPr txBox="1">
            <a:spLocks/>
          </p:cNvSpPr>
          <p:nvPr/>
        </p:nvSpPr>
        <p:spPr>
          <a:xfrm>
            <a:off x="5813425" y="5976938"/>
            <a:ext cx="3330575" cy="685800"/>
          </a:xfrm>
          <a:prstGeom prst="rect">
            <a:avLst/>
          </a:prstGeom>
        </p:spPr>
        <p:txBody>
          <a:bodyPr lIns="91406" tIns="45704" rIns="91406" bIns="45704" anchor="ctr"/>
          <a:lstStyle/>
          <a:p>
            <a:pPr algn="ctr" defTabSz="9140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>
                <a:solidFill>
                  <a:schemeClr val="bg1">
                    <a:lumMod val="50000"/>
                  </a:schemeClr>
                </a:solidFill>
                <a:latin typeface="Trajan Pro" pitchFamily="18" charset="0"/>
                <a:ea typeface="+mj-ea"/>
                <a:cs typeface="+mj-cs"/>
              </a:rPr>
              <a:t>COMITÉ DE OPERACIONES</a:t>
            </a:r>
            <a:r>
              <a:rPr lang="es-MX" b="1" dirty="0">
                <a:solidFill>
                  <a:schemeClr val="bg1">
                    <a:lumMod val="85000"/>
                  </a:schemeClr>
                </a:solidFill>
                <a:latin typeface="Trajan Pro" pitchFamily="18" charset="0"/>
                <a:ea typeface="+mj-ea"/>
                <a:cs typeface="+mj-cs"/>
              </a:rPr>
              <a:t>.</a:t>
            </a:r>
          </a:p>
        </p:txBody>
      </p:sp>
      <p:sp>
        <p:nvSpPr>
          <p:cNvPr id="4" name="4 Subtítulo"/>
          <p:cNvSpPr txBox="1">
            <a:spLocks/>
          </p:cNvSpPr>
          <p:nvPr/>
        </p:nvSpPr>
        <p:spPr>
          <a:xfrm>
            <a:off x="827088" y="2781300"/>
            <a:ext cx="7642225" cy="1360488"/>
          </a:xfrm>
          <a:prstGeom prst="rect">
            <a:avLst/>
          </a:prstGeom>
        </p:spPr>
        <p:txBody>
          <a:bodyPr lIns="91406" tIns="45704" rIns="91406" bIns="45704">
            <a:normAutofit/>
          </a:bodyPr>
          <a:lstStyle/>
          <a:p>
            <a:pPr algn="ctr" defTabSz="914063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MX" sz="3200" b="1" dirty="0">
                <a:latin typeface="Soberana Sans" panose="02000000000000000000" pitchFamily="50" charset="0"/>
                <a:cs typeface="+mn-cs"/>
              </a:rPr>
              <a:t>1.- Lista de Asistencia y Verificación de Quórum</a:t>
            </a:r>
          </a:p>
          <a:p>
            <a:pPr algn="ctr" defTabSz="914063" fontAlgn="auto">
              <a:spcBef>
                <a:spcPct val="20000"/>
              </a:spcBef>
              <a:spcAft>
                <a:spcPts val="0"/>
              </a:spcAft>
              <a:defRPr/>
            </a:pPr>
            <a:endParaRPr lang="es-MX" sz="3200" b="1" dirty="0">
              <a:solidFill>
                <a:schemeClr val="tx1">
                  <a:tint val="75000"/>
                </a:schemeClr>
              </a:solidFill>
              <a:latin typeface="Adobe Caslon Pro" pitchFamily="18" charset="0"/>
              <a:cs typeface="+mn-cs"/>
            </a:endParaRPr>
          </a:p>
        </p:txBody>
      </p:sp>
      <p:pic>
        <p:nvPicPr>
          <p:cNvPr id="21508" name="Picture 2" descr="C:\Users\Gtecomercial\AppData\Local\Microsoft\Windows\Temporary Internet Files\Content.Outlook\3CA4XBB3\Logo API Progres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7500" y="333375"/>
            <a:ext cx="8826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785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6 Subtítulo"/>
          <p:cNvSpPr txBox="1">
            <a:spLocks/>
          </p:cNvSpPr>
          <p:nvPr/>
        </p:nvSpPr>
        <p:spPr bwMode="auto">
          <a:xfrm>
            <a:off x="467544" y="2793058"/>
            <a:ext cx="8352606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6" tIns="45704" rIns="91406" bIns="45704"/>
          <a:lstStyle/>
          <a:p>
            <a:pPr algn="ctr" defTabSz="911225">
              <a:spcBef>
                <a:spcPct val="20000"/>
              </a:spcBef>
            </a:pPr>
            <a:r>
              <a:rPr lang="es-MX" sz="3200" b="1" dirty="0">
                <a:latin typeface="Soberana Sans" panose="02000000000000000000" pitchFamily="50" charset="0"/>
              </a:rPr>
              <a:t>2.- Lectura y Aprobación del Orden del Día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13425" y="5976938"/>
            <a:ext cx="3330575" cy="685800"/>
          </a:xfrm>
          <a:prstGeom prst="rect">
            <a:avLst/>
          </a:prstGeom>
        </p:spPr>
        <p:txBody>
          <a:bodyPr lIns="91406" tIns="45704" rIns="91406" bIns="45704" anchor="ctr"/>
          <a:lstStyle/>
          <a:p>
            <a:pPr algn="ctr" defTabSz="9140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>
                <a:solidFill>
                  <a:schemeClr val="bg1">
                    <a:lumMod val="50000"/>
                  </a:schemeClr>
                </a:solidFill>
                <a:latin typeface="Trajan Pro" pitchFamily="18" charset="0"/>
                <a:ea typeface="+mj-ea"/>
                <a:cs typeface="+mj-cs"/>
              </a:rPr>
              <a:t>COMITÉ DE OPERACIONES</a:t>
            </a:r>
            <a:r>
              <a:rPr lang="es-MX" b="1" dirty="0">
                <a:solidFill>
                  <a:schemeClr val="bg1">
                    <a:lumMod val="85000"/>
                  </a:schemeClr>
                </a:solidFill>
                <a:latin typeface="Trajan Pro" pitchFamily="18" charset="0"/>
                <a:ea typeface="+mj-ea"/>
                <a:cs typeface="+mj-cs"/>
              </a:rPr>
              <a:t>.</a:t>
            </a:r>
          </a:p>
        </p:txBody>
      </p:sp>
      <p:pic>
        <p:nvPicPr>
          <p:cNvPr id="22532" name="Picture 2" descr="C:\Users\Gtecomercial\AppData\Local\Microsoft\Windows\Temporary Internet Files\Content.Outlook\3CA4XBB3\Logo API Progres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7500" y="333375"/>
            <a:ext cx="8826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584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5 Subtítulo"/>
          <p:cNvSpPr txBox="1">
            <a:spLocks/>
          </p:cNvSpPr>
          <p:nvPr/>
        </p:nvSpPr>
        <p:spPr bwMode="auto">
          <a:xfrm>
            <a:off x="813572" y="2924944"/>
            <a:ext cx="7512050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6" tIns="45704" rIns="91406" bIns="45704"/>
          <a:lstStyle/>
          <a:p>
            <a:pPr algn="ctr" defTabSz="911225">
              <a:spcBef>
                <a:spcPct val="20000"/>
              </a:spcBef>
            </a:pPr>
            <a:r>
              <a:rPr lang="es-MX" sz="3200" b="1" dirty="0">
                <a:latin typeface="Soberana Sans" panose="02000000000000000000" pitchFamily="50" charset="0"/>
              </a:rPr>
              <a:t>3.- Aprobación y Firma del Acta de la Sesión </a:t>
            </a:r>
            <a:r>
              <a:rPr lang="es-MX" sz="3200" b="1" dirty="0" smtClean="0">
                <a:latin typeface="Soberana Sans" panose="02000000000000000000" pitchFamily="50" charset="0"/>
              </a:rPr>
              <a:t>Anterior</a:t>
            </a:r>
            <a:endParaRPr lang="es-MX" sz="3200" b="1" dirty="0">
              <a:latin typeface="Soberana Sans" panose="02000000000000000000" pitchFamily="50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13425" y="5976938"/>
            <a:ext cx="3330575" cy="685800"/>
          </a:xfrm>
          <a:prstGeom prst="rect">
            <a:avLst/>
          </a:prstGeom>
        </p:spPr>
        <p:txBody>
          <a:bodyPr lIns="91406" tIns="45704" rIns="91406" bIns="45704" anchor="ctr"/>
          <a:lstStyle/>
          <a:p>
            <a:pPr algn="ctr" defTabSz="9140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>
                <a:solidFill>
                  <a:schemeClr val="bg1">
                    <a:lumMod val="50000"/>
                  </a:schemeClr>
                </a:solidFill>
                <a:latin typeface="Trajan Pro" pitchFamily="18" charset="0"/>
                <a:ea typeface="+mj-ea"/>
                <a:cs typeface="+mj-cs"/>
              </a:rPr>
              <a:t>COMITÉ DE OPERACIONES</a:t>
            </a:r>
            <a:r>
              <a:rPr lang="es-MX" b="1" dirty="0">
                <a:solidFill>
                  <a:schemeClr val="bg1">
                    <a:lumMod val="85000"/>
                  </a:schemeClr>
                </a:solidFill>
                <a:latin typeface="Trajan Pro" pitchFamily="18" charset="0"/>
                <a:ea typeface="+mj-ea"/>
                <a:cs typeface="+mj-cs"/>
              </a:rPr>
              <a:t>.</a:t>
            </a:r>
          </a:p>
        </p:txBody>
      </p:sp>
      <p:pic>
        <p:nvPicPr>
          <p:cNvPr id="1029" name="Picture 2" descr="C:\Users\Gtecomercial\AppData\Local\Microsoft\Windows\Temporary Internet Files\Content.Outlook\3CA4XBB3\Logo API Progres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7500" y="333375"/>
            <a:ext cx="8826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Objeto 1"/>
          <p:cNvGraphicFramePr>
            <a:graphicFrameLocks noChangeAspect="1"/>
          </p:cNvGraphicFramePr>
          <p:nvPr>
            <p:extLst/>
          </p:nvPr>
        </p:nvGraphicFramePr>
        <p:xfrm>
          <a:off x="1525588" y="1397000"/>
          <a:ext cx="6092825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Document" r:id="rId5" imgW="6092661" imgH="4063763" progId="Word.Document.12">
                  <p:embed/>
                </p:oleObj>
              </mc:Choice>
              <mc:Fallback>
                <p:oleObj name="Document" r:id="rId5" imgW="6092661" imgH="406376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397000"/>
                        <a:ext cx="6092825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>
            <a:hlinkClick r:id="rId7" action="ppaction://hlinkfile"/>
          </p:cNvPr>
          <p:cNvGraphicFramePr>
            <a:graphicFrameLocks noChangeAspect="1"/>
          </p:cNvGraphicFramePr>
          <p:nvPr>
            <p:extLst/>
          </p:nvPr>
        </p:nvGraphicFramePr>
        <p:xfrm>
          <a:off x="1525588" y="1397000"/>
          <a:ext cx="6092825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Document" r:id="rId9" imgW="6092661" imgH="4063763" progId="Word.Document.12">
                  <p:embed/>
                </p:oleObj>
              </mc:Choice>
              <mc:Fallback>
                <p:oleObj name="Document" r:id="rId9" imgW="6092661" imgH="406376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25588" y="1397000"/>
                        <a:ext cx="6092825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993808"/>
              </p:ext>
            </p:extLst>
          </p:nvPr>
        </p:nvGraphicFramePr>
        <p:xfrm>
          <a:off x="7161213" y="389966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Document" showAsIcon="1" r:id="rId12" imgW="914400" imgH="771480" progId="Word.Document.8">
                  <p:embed/>
                </p:oleObj>
              </mc:Choice>
              <mc:Fallback>
                <p:oleObj name="Document" showAsIcon="1" r:id="rId12" imgW="914400" imgH="77148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161213" y="389966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230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5 Subtítulo"/>
          <p:cNvSpPr txBox="1">
            <a:spLocks/>
          </p:cNvSpPr>
          <p:nvPr/>
        </p:nvSpPr>
        <p:spPr bwMode="auto">
          <a:xfrm>
            <a:off x="827584" y="1628800"/>
            <a:ext cx="751205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6" tIns="45704" rIns="91406" bIns="45704"/>
          <a:lstStyle/>
          <a:p>
            <a:pPr algn="ctr" defTabSz="911225">
              <a:spcBef>
                <a:spcPct val="20000"/>
              </a:spcBef>
            </a:pPr>
            <a:endParaRPr lang="es-MX" sz="3200" b="1" dirty="0" smtClean="0">
              <a:latin typeface="Soberana Sans" panose="02000000000000000000" pitchFamily="50" charset="0"/>
            </a:endParaRPr>
          </a:p>
          <a:p>
            <a:pPr algn="ctr" defTabSz="911225">
              <a:spcBef>
                <a:spcPct val="20000"/>
              </a:spcBef>
            </a:pPr>
            <a:endParaRPr lang="es-MX" sz="3200" b="1" dirty="0">
              <a:latin typeface="Soberana Sans" panose="02000000000000000000" pitchFamily="50" charset="0"/>
            </a:endParaRPr>
          </a:p>
          <a:p>
            <a:pPr algn="ctr" defTabSz="911225">
              <a:spcBef>
                <a:spcPct val="20000"/>
              </a:spcBef>
            </a:pPr>
            <a:r>
              <a:rPr lang="es-MX" sz="3200" b="1" dirty="0" smtClean="0">
                <a:latin typeface="Soberana Sans" panose="02000000000000000000" pitchFamily="50" charset="0"/>
              </a:rPr>
              <a:t>4</a:t>
            </a:r>
            <a:r>
              <a:rPr lang="es-MX" sz="3200" b="1" dirty="0">
                <a:latin typeface="Soberana Sans" panose="02000000000000000000" pitchFamily="50" charset="0"/>
              </a:rPr>
              <a:t>.- Seguimiento de Acuerdos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13425" y="5976938"/>
            <a:ext cx="3330575" cy="685800"/>
          </a:xfrm>
          <a:prstGeom prst="rect">
            <a:avLst/>
          </a:prstGeom>
        </p:spPr>
        <p:txBody>
          <a:bodyPr lIns="91406" tIns="45704" rIns="91406" bIns="45704" anchor="ctr"/>
          <a:lstStyle/>
          <a:p>
            <a:pPr algn="ctr" defTabSz="9140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>
                <a:solidFill>
                  <a:schemeClr val="bg1">
                    <a:lumMod val="50000"/>
                  </a:schemeClr>
                </a:solidFill>
                <a:latin typeface="Trajan Pro" pitchFamily="18" charset="0"/>
                <a:ea typeface="+mj-ea"/>
                <a:cs typeface="+mj-cs"/>
              </a:rPr>
              <a:t>COMITÉ DE OPERACIONES</a:t>
            </a:r>
            <a:r>
              <a:rPr lang="es-MX" b="1" dirty="0">
                <a:solidFill>
                  <a:schemeClr val="bg1">
                    <a:lumMod val="85000"/>
                  </a:schemeClr>
                </a:solidFill>
                <a:latin typeface="Trajan Pro" pitchFamily="18" charset="0"/>
                <a:ea typeface="+mj-ea"/>
                <a:cs typeface="+mj-cs"/>
              </a:rPr>
              <a:t>.</a:t>
            </a:r>
          </a:p>
        </p:txBody>
      </p:sp>
      <p:pic>
        <p:nvPicPr>
          <p:cNvPr id="23556" name="Picture 2" descr="C:\Users\Gtecomercial\AppData\Local\Microsoft\Windows\Temporary Internet Files\Content.Outlook\3CA4XBB3\Logo API Progres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332656"/>
            <a:ext cx="8826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061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5 Subtítulo"/>
          <p:cNvSpPr txBox="1">
            <a:spLocks/>
          </p:cNvSpPr>
          <p:nvPr/>
        </p:nvSpPr>
        <p:spPr bwMode="auto">
          <a:xfrm>
            <a:off x="827584" y="981075"/>
            <a:ext cx="7512050" cy="71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6" tIns="45704" rIns="91406" bIns="45704"/>
          <a:lstStyle/>
          <a:p>
            <a:pPr algn="ctr" defTabSz="911225">
              <a:spcBef>
                <a:spcPct val="20000"/>
              </a:spcBef>
            </a:pPr>
            <a:r>
              <a:rPr lang="es-MX" sz="3200" b="1" dirty="0" smtClean="0">
                <a:latin typeface="Soberana Sans" panose="02000000000000000000" pitchFamily="50" charset="0"/>
              </a:rPr>
              <a:t>Acuerdos</a:t>
            </a:r>
            <a:endParaRPr lang="es-MX" sz="3200" b="1" dirty="0">
              <a:latin typeface="Soberana Sans" panose="02000000000000000000" pitchFamily="50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13425" y="5976938"/>
            <a:ext cx="3330575" cy="685800"/>
          </a:xfrm>
          <a:prstGeom prst="rect">
            <a:avLst/>
          </a:prstGeom>
        </p:spPr>
        <p:txBody>
          <a:bodyPr lIns="91406" tIns="45704" rIns="91406" bIns="45704" anchor="ctr"/>
          <a:lstStyle/>
          <a:p>
            <a:pPr algn="ctr" defTabSz="9140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>
                <a:solidFill>
                  <a:schemeClr val="bg1">
                    <a:lumMod val="50000"/>
                  </a:schemeClr>
                </a:solidFill>
                <a:latin typeface="Trajan Pro" pitchFamily="18" charset="0"/>
                <a:ea typeface="+mj-ea"/>
                <a:cs typeface="+mj-cs"/>
              </a:rPr>
              <a:t>COMITÉ DE OPERACIONES</a:t>
            </a:r>
            <a:r>
              <a:rPr lang="es-MX" b="1" dirty="0">
                <a:solidFill>
                  <a:schemeClr val="bg1">
                    <a:lumMod val="85000"/>
                  </a:schemeClr>
                </a:solidFill>
                <a:latin typeface="Trajan Pro" pitchFamily="18" charset="0"/>
                <a:ea typeface="+mj-ea"/>
                <a:cs typeface="+mj-cs"/>
              </a:rPr>
              <a:t>.</a:t>
            </a:r>
          </a:p>
        </p:txBody>
      </p:sp>
      <p:pic>
        <p:nvPicPr>
          <p:cNvPr id="23556" name="Picture 2" descr="C:\Users\Gtecomercial\AppData\Local\Microsoft\Windows\Temporary Internet Files\Content.Outlook\3CA4XBB3\Logo API Progres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7500" y="333375"/>
            <a:ext cx="8826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953150"/>
              </p:ext>
            </p:extLst>
          </p:nvPr>
        </p:nvGraphicFramePr>
        <p:xfrm>
          <a:off x="321689" y="1700809"/>
          <a:ext cx="8282759" cy="388843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95433"/>
                <a:gridCol w="2706806"/>
                <a:gridCol w="1098786"/>
                <a:gridCol w="989446"/>
                <a:gridCol w="2592288"/>
              </a:tblGrid>
              <a:tr h="77768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bg1"/>
                          </a:solidFill>
                          <a:latin typeface="Adobe Caslon Pro"/>
                          <a:cs typeface="Calibri" pitchFamily="34" charset="0"/>
                        </a:rPr>
                        <a:t>REF.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Adobe Caslon Pro"/>
                        <a:cs typeface="Calibri" pitchFamily="34" charset="0"/>
                      </a:endParaRPr>
                    </a:p>
                  </a:txBody>
                  <a:tcPr marL="91444" marR="91444" marT="45719" marB="45719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bg1"/>
                          </a:solidFill>
                          <a:latin typeface="Adobe Caslon Pro"/>
                          <a:cs typeface="Calibri" pitchFamily="34" charset="0"/>
                        </a:rPr>
                        <a:t>ACUERDO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Adobe Caslon Pro"/>
                        <a:cs typeface="Calibri" pitchFamily="34" charset="0"/>
                      </a:endParaRPr>
                    </a:p>
                  </a:txBody>
                  <a:tcPr marL="91444" marR="91444" marT="45719" marB="45719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bg1"/>
                          </a:solidFill>
                          <a:latin typeface="Adobe Caslon Pro"/>
                          <a:cs typeface="Calibri" pitchFamily="34" charset="0"/>
                        </a:rPr>
                        <a:t>RESPONSABLE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Adobe Caslon Pro"/>
                        <a:cs typeface="Calibri" pitchFamily="34" charset="0"/>
                      </a:endParaRPr>
                    </a:p>
                  </a:txBody>
                  <a:tcPr marL="91444" marR="91444" marT="45719" marB="45719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bg1"/>
                          </a:solidFill>
                          <a:latin typeface="Adobe Caslon Pro"/>
                          <a:cs typeface="Calibri" pitchFamily="34" charset="0"/>
                        </a:rPr>
                        <a:t>FECHA COMPROMISO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Adobe Caslon Pro"/>
                        <a:cs typeface="Calibri" pitchFamily="34" charset="0"/>
                      </a:endParaRPr>
                    </a:p>
                  </a:txBody>
                  <a:tcPr marL="91444" marR="91444" marT="45719" marB="45719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bg1"/>
                          </a:solidFill>
                          <a:latin typeface="Adobe Caslon Pro"/>
                          <a:cs typeface="Calibri" pitchFamily="34" charset="0"/>
                        </a:rPr>
                        <a:t>OBSERVACIONES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Adobe Caslon Pro"/>
                        <a:cs typeface="Calibri" pitchFamily="34" charset="0"/>
                      </a:endParaRPr>
                    </a:p>
                  </a:txBody>
                  <a:tcPr marL="91444" marR="91444" marT="45719" marB="45719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77686">
                <a:tc gridSpan="5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dobe Caslon Pro"/>
                          <a:cs typeface="Calibri" pitchFamily="34" charset="0"/>
                        </a:rPr>
                        <a:t>29/09/16              SESION COMITE: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dobe Caslon Pro"/>
                          <a:cs typeface="Calibri" pitchFamily="34" charset="0"/>
                        </a:rPr>
                        <a:t>                       MAN MAT PELIGROSOS               TCY           OCT/16        Integración información 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Adobe Caslon Pro"/>
                        <a:cs typeface="Calibri" pitchFamily="34" charset="0"/>
                      </a:endParaRPr>
                    </a:p>
                  </a:txBody>
                  <a:tcPr marL="91444" marR="91444" marT="45719" marB="45719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777686">
                <a:tc gridSpan="5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dobe Caslon Pro"/>
                          <a:cs typeface="Calibri" pitchFamily="34" charset="0"/>
                        </a:rPr>
                        <a:t>29/09/16               SESION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dobe Caslon Pro"/>
                          <a:cs typeface="Calibri" pitchFamily="34" charset="0"/>
                        </a:rPr>
                        <a:t> COMITÉ 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dobe Caslon Pro"/>
                          <a:cs typeface="Calibri" pitchFamily="34" charset="0"/>
                        </a:rPr>
                        <a:t>                         INTEGRACION REG TT               API             OCT/16       Integración información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Adobe Caslon Pro"/>
                        <a:cs typeface="Calibri" pitchFamily="34" charset="0"/>
                      </a:endParaRPr>
                    </a:p>
                  </a:txBody>
                  <a:tcPr marL="91444" marR="91444" marT="45719" marB="45719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77686">
                <a:tc gridSpan="5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dobe Caslon Pro"/>
                          <a:cs typeface="Calibri" pitchFamily="34" charset="0"/>
                        </a:rPr>
                        <a:t>27/10/16               SESIÓN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dobe Caslon Pro"/>
                          <a:cs typeface="Calibri" pitchFamily="34" charset="0"/>
                        </a:rPr>
                        <a:t> COMITÉ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dobe Caslon Pro"/>
                          <a:cs typeface="Calibri" pitchFamily="34" charset="0"/>
                        </a:rPr>
                        <a:t>                                  ANEMÓMETRO                   API             NOV/16       Remisión de correo                   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Adobe Caslon Pro"/>
                        <a:cs typeface="Calibri" pitchFamily="34" charset="0"/>
                      </a:endParaRPr>
                    </a:p>
                  </a:txBody>
                  <a:tcPr marL="91444" marR="91444" marT="45719" marB="45719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77686">
                <a:tc gridSpan="5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dobe Caslon Pro"/>
                          <a:cs typeface="Calibri" pitchFamily="34" charset="0"/>
                        </a:rPr>
                        <a:t>27/10/16               SESIÓN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dobe Caslon Pro"/>
                          <a:cs typeface="Calibri" pitchFamily="34" charset="0"/>
                        </a:rPr>
                        <a:t> COMITÉ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dobe Caslon Pro"/>
                          <a:cs typeface="Calibri" pitchFamily="34" charset="0"/>
                        </a:rPr>
                        <a:t>                       SEÑALAMIENTO DIURNO             API             NOV/16       Remisión de correo                   </a:t>
                      </a:r>
                      <a:endParaRPr lang="es-MX" sz="1400" b="1" dirty="0" smtClean="0">
                        <a:solidFill>
                          <a:schemeClr val="tx1"/>
                        </a:solidFill>
                        <a:latin typeface="Adobe Caslon Pro"/>
                        <a:cs typeface="Calibri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MX" sz="1400" b="1" dirty="0">
                        <a:solidFill>
                          <a:schemeClr val="tx1"/>
                        </a:solidFill>
                        <a:latin typeface="Adobe Caslon Pro"/>
                        <a:cs typeface="Calibri" pitchFamily="34" charset="0"/>
                      </a:endParaRPr>
                    </a:p>
                  </a:txBody>
                  <a:tcPr marL="91444" marR="91444" marT="45719" marB="45719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82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 Título"/>
          <p:cNvSpPr txBox="1">
            <a:spLocks/>
          </p:cNvSpPr>
          <p:nvPr/>
        </p:nvSpPr>
        <p:spPr>
          <a:xfrm>
            <a:off x="5813281" y="5976813"/>
            <a:ext cx="3330720" cy="685368"/>
          </a:xfrm>
          <a:prstGeom prst="rect">
            <a:avLst/>
          </a:prstGeom>
        </p:spPr>
        <p:txBody>
          <a:bodyPr lIns="91428" tIns="45715" rIns="91428" bIns="45715" anchor="ctr"/>
          <a:lstStyle/>
          <a:p>
            <a:pPr algn="ctr" defTabSz="914288">
              <a:defRPr/>
            </a:pP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Trajan Pro" pitchFamily="18" charset="0"/>
                <a:ea typeface="+mj-ea"/>
                <a:cs typeface="+mj-cs"/>
              </a:rPr>
              <a:t>PUERTO PROGRESO, YUCATÁN</a:t>
            </a:r>
            <a:r>
              <a:rPr lang="es-MX" sz="1600" b="1" dirty="0">
                <a:solidFill>
                  <a:schemeClr val="bg1">
                    <a:lumMod val="85000"/>
                  </a:schemeClr>
                </a:solidFill>
                <a:latin typeface="Trajan Pro" pitchFamily="18" charset="0"/>
                <a:ea typeface="+mj-ea"/>
                <a:cs typeface="+mj-cs"/>
              </a:rPr>
              <a:t>.</a:t>
            </a:r>
          </a:p>
        </p:txBody>
      </p:sp>
      <p:sp>
        <p:nvSpPr>
          <p:cNvPr id="3" name="3 Título"/>
          <p:cNvSpPr txBox="1">
            <a:spLocks/>
          </p:cNvSpPr>
          <p:nvPr/>
        </p:nvSpPr>
        <p:spPr>
          <a:xfrm>
            <a:off x="1114560" y="1274267"/>
            <a:ext cx="7050240" cy="1235390"/>
          </a:xfrm>
          <a:prstGeom prst="rect">
            <a:avLst/>
          </a:prstGeom>
        </p:spPr>
        <p:txBody>
          <a:bodyPr lIns="91428" tIns="45715" rIns="91428" bIns="45715" anchor="ctr">
            <a:normAutofit/>
          </a:bodyPr>
          <a:lstStyle/>
          <a:p>
            <a:pPr algn="ctr" defTabSz="914288">
              <a:defRPr/>
            </a:pPr>
            <a:r>
              <a:rPr lang="es-MX" sz="4400" b="1" dirty="0">
                <a:latin typeface="Trajan Pro" pitchFamily="18" charset="0"/>
                <a:ea typeface="+mj-ea"/>
                <a:cs typeface="+mj-cs"/>
              </a:rPr>
              <a:t>COMITÉ DE OPERACIÓN</a:t>
            </a:r>
          </a:p>
        </p:txBody>
      </p:sp>
      <p:sp>
        <p:nvSpPr>
          <p:cNvPr id="4" name="4 Subtítulo"/>
          <p:cNvSpPr txBox="1">
            <a:spLocks/>
          </p:cNvSpPr>
          <p:nvPr/>
        </p:nvSpPr>
        <p:spPr>
          <a:xfrm>
            <a:off x="1244160" y="3243980"/>
            <a:ext cx="7050240" cy="1360657"/>
          </a:xfrm>
          <a:prstGeom prst="rect">
            <a:avLst/>
          </a:prstGeom>
        </p:spPr>
        <p:txBody>
          <a:bodyPr lIns="91428" tIns="45715" rIns="91428" bIns="45715">
            <a:normAutofit/>
          </a:bodyPr>
          <a:lstStyle/>
          <a:p>
            <a:pPr algn="ctr" defTabSz="914288">
              <a:spcBef>
                <a:spcPct val="20000"/>
              </a:spcBef>
              <a:defRPr/>
            </a:pPr>
            <a:r>
              <a:rPr lang="es-MX" sz="3200" b="1" dirty="0">
                <a:latin typeface="Adobe Caslon Pro" pitchFamily="18" charset="0"/>
              </a:rPr>
              <a:t>5.- Informe Estadístico </a:t>
            </a:r>
          </a:p>
          <a:p>
            <a:pPr algn="ctr" defTabSz="914288">
              <a:spcBef>
                <a:spcPct val="20000"/>
              </a:spcBef>
              <a:defRPr/>
            </a:pPr>
            <a:r>
              <a:rPr lang="es-MX" sz="3200" b="1" dirty="0" smtClean="0">
                <a:latin typeface="Adobe Caslon Pro" pitchFamily="18" charset="0"/>
              </a:rPr>
              <a:t>Enero - Octubre 2016</a:t>
            </a:r>
            <a:endParaRPr lang="es-MX" sz="3200" b="1" dirty="0">
              <a:latin typeface="Adobe Caslon Pro" pitchFamily="18" charset="0"/>
            </a:endParaRPr>
          </a:p>
        </p:txBody>
      </p:sp>
      <p:pic>
        <p:nvPicPr>
          <p:cNvPr id="5" name="Picture 2" descr="C:\Users\Gtecomercial\AppData\Local\Microsoft\Windows\Temporary Internet Files\Content.Outlook\3CA4XBB3\Logo API Progres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332656"/>
            <a:ext cx="8826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MOVIMIENTO DE CARGA</a:t>
            </a:r>
            <a:br>
              <a:rPr lang="es-MX" sz="3600" dirty="0" smtClean="0"/>
            </a:br>
            <a:r>
              <a:rPr lang="es-MX" sz="3600" dirty="0" smtClean="0"/>
              <a:t>ENERO-OCTUBRE</a:t>
            </a:r>
            <a:endParaRPr lang="es-MX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781523"/>
              </p:ext>
            </p:extLst>
          </p:nvPr>
        </p:nvGraphicFramePr>
        <p:xfrm>
          <a:off x="251520" y="2132856"/>
          <a:ext cx="8280920" cy="3600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78478"/>
              </p:ext>
            </p:extLst>
          </p:nvPr>
        </p:nvGraphicFramePr>
        <p:xfrm>
          <a:off x="323528" y="1052736"/>
          <a:ext cx="8280920" cy="1197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782"/>
                <a:gridCol w="1187466"/>
                <a:gridCol w="1224136"/>
                <a:gridCol w="1512168"/>
                <a:gridCol w="1440160"/>
                <a:gridCol w="1872208"/>
              </a:tblGrid>
              <a:tr h="64807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MX" sz="1800" kern="1200" dirty="0" smtClean="0">
                          <a:ln>
                            <a:noFill/>
                          </a:ln>
                        </a:rPr>
                        <a:t>Periodo</a:t>
                      </a:r>
                      <a:endParaRPr kumimoji="0" lang="es-MX" sz="18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2016</a:t>
                      </a:r>
                      <a:endParaRPr lang="es-MX" sz="18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2015</a:t>
                      </a:r>
                      <a:endParaRPr lang="es-MX" sz="18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POA</a:t>
                      </a:r>
                      <a:r>
                        <a:rPr lang="es-MX" sz="1800" baseline="0" dirty="0" smtClean="0"/>
                        <a:t> 2016</a:t>
                      </a:r>
                      <a:endParaRPr lang="es-MX" sz="18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%</a:t>
                      </a:r>
                    </a:p>
                    <a:p>
                      <a:pPr algn="ctr"/>
                      <a:r>
                        <a:rPr lang="es-MX" sz="1800" dirty="0" smtClean="0"/>
                        <a:t>2016/2015</a:t>
                      </a:r>
                      <a:endParaRPr lang="es-MX" sz="18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% </a:t>
                      </a:r>
                    </a:p>
                    <a:p>
                      <a:pPr algn="ctr"/>
                      <a:r>
                        <a:rPr lang="es-MX" sz="1800" dirty="0" smtClean="0"/>
                        <a:t>2016/POA</a:t>
                      </a:r>
                      <a:r>
                        <a:rPr lang="es-MX" sz="1800" baseline="0" dirty="0" smtClean="0"/>
                        <a:t> 2016</a:t>
                      </a:r>
                      <a:endParaRPr lang="es-MX" sz="18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548952">
                <a:tc>
                  <a:txBody>
                    <a:bodyPr/>
                    <a:lstStyle/>
                    <a:p>
                      <a:pPr algn="ctr"/>
                      <a:r>
                        <a:rPr lang="es-MX" sz="2000" u="none" dirty="0" smtClean="0">
                          <a:effectLst/>
                        </a:rPr>
                        <a:t>Total</a:t>
                      </a:r>
                      <a:endParaRPr lang="es-MX" sz="2000" b="1" u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u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4,428</a:t>
                      </a:r>
                      <a:endParaRPr lang="es-MX" sz="2000" b="1" u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u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3,828</a:t>
                      </a:r>
                      <a:endParaRPr lang="es-MX" sz="2000" b="1" u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u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3,727</a:t>
                      </a:r>
                      <a:endParaRPr lang="es-MX" sz="2000" b="1" u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u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15.7</a:t>
                      </a:r>
                      <a:endParaRPr lang="es-MX" sz="2000" b="1" u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MX" sz="2000" b="1" u="non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18.8</a:t>
                      </a:r>
                      <a:endParaRPr kumimoji="0" lang="es-MX" sz="2000" b="1" u="non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440292"/>
              </p:ext>
            </p:extLst>
          </p:nvPr>
        </p:nvGraphicFramePr>
        <p:xfrm>
          <a:off x="467544" y="4746848"/>
          <a:ext cx="756083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880"/>
                <a:gridCol w="957344"/>
                <a:gridCol w="1138402"/>
                <a:gridCol w="1093846"/>
                <a:gridCol w="1152128"/>
                <a:gridCol w="1152128"/>
                <a:gridCol w="1008111"/>
              </a:tblGrid>
              <a:tr h="261939">
                <a:tc>
                  <a:txBody>
                    <a:bodyPr/>
                    <a:lstStyle/>
                    <a:p>
                      <a:pPr algn="l"/>
                      <a:r>
                        <a:rPr lang="es-MX" sz="11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2015</a:t>
                      </a:r>
                      <a:endParaRPr lang="es-MX" sz="115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371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1,419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103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1,832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l"/>
                      <a:r>
                        <a:rPr lang="es-MX" sz="11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2016</a:t>
                      </a:r>
                      <a:endParaRPr lang="es-MX" sz="115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363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1,764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2,084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l"/>
                      <a:r>
                        <a:rPr lang="es-MX" sz="11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POA</a:t>
                      </a:r>
                      <a:r>
                        <a:rPr lang="es-MX" sz="115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2016</a:t>
                      </a:r>
                      <a:endParaRPr lang="es-MX" sz="115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1,382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107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1,765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8 Rectángulo"/>
          <p:cNvSpPr/>
          <p:nvPr/>
        </p:nvSpPr>
        <p:spPr>
          <a:xfrm>
            <a:off x="539552" y="4869160"/>
            <a:ext cx="45719" cy="714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4400" dirty="0"/>
          </a:p>
        </p:txBody>
      </p:sp>
      <p:sp>
        <p:nvSpPr>
          <p:cNvPr id="12" name="11 Rectángulo"/>
          <p:cNvSpPr/>
          <p:nvPr/>
        </p:nvSpPr>
        <p:spPr>
          <a:xfrm>
            <a:off x="539552" y="5157192"/>
            <a:ext cx="45719" cy="71438"/>
          </a:xfrm>
          <a:prstGeom prst="rect">
            <a:avLst/>
          </a:prstGeom>
          <a:solidFill>
            <a:srgbClr val="C7C2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4400" dirty="0"/>
          </a:p>
        </p:txBody>
      </p:sp>
      <p:sp>
        <p:nvSpPr>
          <p:cNvPr id="13" name="12 Rectángulo"/>
          <p:cNvSpPr/>
          <p:nvPr/>
        </p:nvSpPr>
        <p:spPr>
          <a:xfrm>
            <a:off x="539552" y="5445224"/>
            <a:ext cx="45719" cy="71438"/>
          </a:xfrm>
          <a:prstGeom prst="rect">
            <a:avLst/>
          </a:prstGeom>
          <a:solidFill>
            <a:srgbClr val="BF6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4400" dirty="0"/>
          </a:p>
        </p:txBody>
      </p:sp>
      <p:sp>
        <p:nvSpPr>
          <p:cNvPr id="2" name="CuadroTexto 1"/>
          <p:cNvSpPr txBox="1"/>
          <p:nvPr/>
        </p:nvSpPr>
        <p:spPr>
          <a:xfrm>
            <a:off x="463893" y="5733256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* No Incluye Tara</a:t>
            </a:r>
            <a:endParaRPr lang="es-MX" sz="1100" dirty="0"/>
          </a:p>
        </p:txBody>
      </p:sp>
      <p:pic>
        <p:nvPicPr>
          <p:cNvPr id="10" name="Picture 2" descr="C:\Users\Gtecomercial\AppData\Local\Microsoft\Windows\Temporary Internet Files\Content.Outlook\3CA4XBB3\Logo API Progres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332656"/>
            <a:ext cx="8826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ángulo 2"/>
          <p:cNvSpPr/>
          <p:nvPr/>
        </p:nvSpPr>
        <p:spPr>
          <a:xfrm>
            <a:off x="5796136" y="6165304"/>
            <a:ext cx="327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chemeClr val="bg1">
                    <a:lumMod val="50000"/>
                  </a:schemeClr>
                </a:solidFill>
                <a:latin typeface="Trajan Pro" pitchFamily="18" charset="0"/>
              </a:rPr>
              <a:t>COMITÉ DE OPERACIONES</a:t>
            </a:r>
            <a:endParaRPr lang="es-MX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4142</TotalTime>
  <Words>593</Words>
  <Application>Microsoft Office PowerPoint</Application>
  <PresentationFormat>Presentación en pantalla (4:3)</PresentationFormat>
  <Paragraphs>275</Paragraphs>
  <Slides>20</Slides>
  <Notes>12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7" baseType="lpstr">
      <vt:lpstr>Adobe Caslon Pro</vt:lpstr>
      <vt:lpstr>Arial</vt:lpstr>
      <vt:lpstr>Calibri</vt:lpstr>
      <vt:lpstr>Soberana Sans</vt:lpstr>
      <vt:lpstr>Trajan Pro</vt:lpstr>
      <vt:lpstr>2_Tema de Office</vt:lpstr>
      <vt:lpstr>Document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MOVIMIENTO DE CARGA ENERO-OCTUBRE</vt:lpstr>
      <vt:lpstr>MOVIMIENTO DE CARGA ENERO-OCTUBRE</vt:lpstr>
      <vt:lpstr>BUQUES ATENDIDOS POR TIPO DE CARGA ENERO-OCTUBRE</vt:lpstr>
      <vt:lpstr>MANEJO DE CONTENEDORES ENERO-OCTUBRE</vt:lpstr>
      <vt:lpstr>MANEJO DE CONTENEDORES ENERO-OCTUBRE</vt:lpstr>
      <vt:lpstr>MANEJO DE CONTENEDORES ENERO-OCTUBRE</vt:lpstr>
      <vt:lpstr>TRÁFICO DE PASAJEROS Y CRUCEROS ENERO-OCTUBRE</vt:lpstr>
      <vt:lpstr>RENDIMIENTOS POR TIPO DE CARGA ENERO-OCTUBRE</vt:lpstr>
      <vt:lpstr>EMBARCACIONES QUE NO ALCANZARON EL RENDIMIENTO REQUERIDO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COORDESTADIS</dc:creator>
  <cp:lastModifiedBy>pc-api</cp:lastModifiedBy>
  <cp:revision>333</cp:revision>
  <dcterms:created xsi:type="dcterms:W3CDTF">2013-05-09T15:50:58Z</dcterms:created>
  <dcterms:modified xsi:type="dcterms:W3CDTF">2016-12-19T23:01:00Z</dcterms:modified>
</cp:coreProperties>
</file>